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07" r:id="rId3"/>
    <p:sldId id="265" r:id="rId4"/>
    <p:sldId id="264" r:id="rId5"/>
    <p:sldId id="257" r:id="rId6"/>
    <p:sldId id="258" r:id="rId7"/>
    <p:sldId id="266" r:id="rId8"/>
    <p:sldId id="259" r:id="rId9"/>
    <p:sldId id="260" r:id="rId10"/>
    <p:sldId id="262" r:id="rId11"/>
    <p:sldId id="308" r:id="rId12"/>
    <p:sldId id="309" r:id="rId13"/>
    <p:sldId id="310" r:id="rId14"/>
    <p:sldId id="31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12" r:id="rId30"/>
    <p:sldId id="313" r:id="rId31"/>
    <p:sldId id="314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46ADB-F602-447F-9085-1EE15765EC73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875E9-1D40-4A90-842F-B67729E5C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33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EE62-C0F1-44F6-A670-E3B1796FA6B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14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EE62-C0F1-44F6-A670-E3B1796FA6B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02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78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83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40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30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52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91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7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94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60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14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1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32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46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4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87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9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B140-0DE3-4B5D-A910-6504346957C1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3B28B6-CEF3-4D29-93EF-CD5F4D9A9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1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mRrOh-rctE&amp;index=8&amp;list=PLZ5FnauyqV35ZlaVvtSDcUDk0ZXSgI7-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11.xml"/><Relationship Id="rId7" Type="http://schemas.openxmlformats.org/officeDocument/2006/relationships/slide" Target="slide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QU0f67Z2iB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W92-Zx6JTiQ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yMInFrFBU&amp;list=PLZ5FnauyqV35ZlaVvtSDcUDk0ZXSgI7-w&amp;index=2" TargetMode="External"/><Relationship Id="rId7" Type="http://schemas.openxmlformats.org/officeDocument/2006/relationships/hyperlink" Target="https://www.youtube.com/watch?v=ZsQjFPwO47k&amp;feature=youtu.be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dewerelddraaitdoor.bnnvara.nl/media/581217" TargetMode="External"/><Relationship Id="rId4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Thema 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Erfelijkheid</a:t>
            </a:r>
          </a:p>
        </p:txBody>
      </p:sp>
    </p:spTree>
    <p:extLst>
      <p:ext uri="{BB962C8B-B14F-4D97-AF65-F5344CB8AC3E}">
        <p14:creationId xmlns:p14="http://schemas.microsoft.com/office/powerpoint/2010/main" val="181689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0"/>
            <a:ext cx="7024744" cy="1143000"/>
          </a:xfrm>
          <a:noFill/>
        </p:spPr>
        <p:txBody>
          <a:bodyPr/>
          <a:lstStyle/>
          <a:p>
            <a:r>
              <a:rPr lang="nl-NL" dirty="0"/>
              <a:t>Samenvattend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0458" y="1529947"/>
            <a:ext cx="2818656" cy="3955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	</a:t>
            </a:r>
            <a:r>
              <a:rPr lang="nl-NL" sz="2000" b="1" u="sng" dirty="0">
                <a:solidFill>
                  <a:schemeClr val="tx1"/>
                </a:solidFill>
              </a:rPr>
              <a:t>Genotype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De informatie voor alle erfelijke eigenschappen van een organisme</a:t>
            </a: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½ van vader + ½ van moeder</a:t>
            </a: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Komt tot stand bij de bevruchting</a:t>
            </a: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Veranderd niet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959559" y="1558637"/>
            <a:ext cx="3186073" cy="478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b="1" u="sng" dirty="0"/>
              <a:t>Fenotype</a:t>
            </a:r>
          </a:p>
          <a:p>
            <a:pPr marL="0" indent="0">
              <a:buNone/>
            </a:pPr>
            <a:r>
              <a:rPr lang="nl-NL" sz="2000" dirty="0"/>
              <a:t>Het uiterlijk van een organisme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Genotype + invloeden uit het milieu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Wordt zichtbaar bij de geboorte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Kun je veranderen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87" y="4511613"/>
            <a:ext cx="2539380" cy="23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Geslachtschromosomen</a:t>
            </a:r>
          </a:p>
        </p:txBody>
      </p:sp>
    </p:spTree>
    <p:extLst>
      <p:ext uri="{BB962C8B-B14F-4D97-AF65-F5344CB8AC3E}">
        <p14:creationId xmlns:p14="http://schemas.microsoft.com/office/powerpoint/2010/main" val="306259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3</a:t>
            </a:r>
          </a:p>
          <a:p>
            <a:pPr marL="68580" indent="0">
              <a:buNone/>
            </a:pPr>
            <a:r>
              <a:rPr lang="nl-NL" b="1" dirty="0"/>
              <a:t>Je kunt omschrijven hoe geslachtschromosomen het geslacht van een mens bepalen</a:t>
            </a:r>
          </a:p>
          <a:p>
            <a:pPr marL="68580" indent="0">
              <a:buNone/>
            </a:pPr>
            <a:endParaRPr lang="nl-NL" b="1" dirty="0"/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2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269660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4E321-899C-4476-8577-C9BF7EF5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Geslachtschromosomen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114850-1E52-47C0-8100-50C542AD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59" y="1712912"/>
            <a:ext cx="8596668" cy="3880773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lichaamcellen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we 46 </a:t>
            </a:r>
            <a:r>
              <a:rPr lang="en-US" dirty="0" err="1"/>
              <a:t>chromosomen</a:t>
            </a:r>
            <a:endParaRPr lang="en-US" dirty="0"/>
          </a:p>
          <a:p>
            <a:r>
              <a:rPr lang="en-US" dirty="0"/>
              <a:t>23 </a:t>
            </a:r>
            <a:r>
              <a:rPr lang="en-US" dirty="0" err="1"/>
              <a:t>paar</a:t>
            </a:r>
            <a:r>
              <a:rPr lang="en-US" dirty="0"/>
              <a:t>!</a:t>
            </a:r>
          </a:p>
          <a:p>
            <a:r>
              <a:rPr lang="en-US" dirty="0"/>
              <a:t>22 </a:t>
            </a:r>
            <a:r>
              <a:rPr lang="en-US" dirty="0" err="1"/>
              <a:t>paren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gelijk</a:t>
            </a:r>
            <a:endParaRPr lang="en-US" dirty="0"/>
          </a:p>
          <a:p>
            <a:r>
              <a:rPr lang="en-US" dirty="0"/>
              <a:t>Het 23ste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geslachtschromosomen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4BE1FA-E6E6-4075-9042-401FC2A376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95" y="1760443"/>
            <a:ext cx="4317555" cy="287313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B5BDD28-DC91-492F-BB67-3E97AB59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88703"/>
            <a:ext cx="3057525" cy="1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511F5-A6C5-4463-ABA2-BABF02BE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Geslachtcellen</a:t>
            </a:r>
            <a:r>
              <a:rPr lang="en-US" dirty="0"/>
              <a:t> man </a:t>
            </a:r>
            <a:r>
              <a:rPr lang="en-US" dirty="0" err="1"/>
              <a:t>en</a:t>
            </a:r>
            <a:r>
              <a:rPr lang="en-US" dirty="0"/>
              <a:t> vrouw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845CD-565D-4261-A89A-BA5FCFD6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41" y="2024064"/>
            <a:ext cx="8596668" cy="3880773"/>
          </a:xfrm>
        </p:spPr>
        <p:txBody>
          <a:bodyPr/>
          <a:lstStyle/>
          <a:p>
            <a:r>
              <a:rPr lang="en-US" dirty="0"/>
              <a:t>Vrouw: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 </a:t>
            </a:r>
            <a:endParaRPr lang="nl-NL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492071EF-EA7C-4971-B03C-37E05C9B05C2}"/>
              </a:ext>
            </a:extLst>
          </p:cNvPr>
          <p:cNvGrpSpPr/>
          <p:nvPr/>
        </p:nvGrpSpPr>
        <p:grpSpPr>
          <a:xfrm>
            <a:off x="2346498" y="1618734"/>
            <a:ext cx="3067320" cy="1966357"/>
            <a:chOff x="2194098" y="1466334"/>
            <a:chExt cx="3067320" cy="1966357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240F0CE2-570A-4197-99DC-17B5FBAE5E68}"/>
                </a:ext>
              </a:extLst>
            </p:cNvPr>
            <p:cNvGrpSpPr/>
            <p:nvPr/>
          </p:nvGrpSpPr>
          <p:grpSpPr>
            <a:xfrm>
              <a:off x="2194098" y="2066925"/>
              <a:ext cx="723900" cy="723900"/>
              <a:chOff x="1895475" y="2314575"/>
              <a:chExt cx="723900" cy="723900"/>
            </a:xfrm>
          </p:grpSpPr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39C99637-BB8D-49F4-BBA5-948CA5079B24}"/>
                  </a:ext>
                </a:extLst>
              </p:cNvPr>
              <p:cNvSpPr/>
              <p:nvPr/>
            </p:nvSpPr>
            <p:spPr>
              <a:xfrm>
                <a:off x="1895475" y="2314575"/>
                <a:ext cx="723900" cy="723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835C810-3BD8-440E-A9C6-441B5C64B7C4}"/>
                  </a:ext>
                </a:extLst>
              </p:cNvPr>
              <p:cNvSpPr txBox="1"/>
              <p:nvPr/>
            </p:nvSpPr>
            <p:spPr>
              <a:xfrm>
                <a:off x="2047874" y="2491859"/>
                <a:ext cx="504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xx</a:t>
                </a:r>
                <a:endParaRPr lang="nl-NL" dirty="0"/>
              </a:p>
            </p:txBody>
          </p:sp>
        </p:grp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5D6EC957-8E9C-441C-972E-2C7E408C7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7998" y="1857377"/>
              <a:ext cx="1758777" cy="504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66F3ED58-0B17-41B3-B2EB-77B507C6AAB4}"/>
                </a:ext>
              </a:extLst>
            </p:cNvPr>
            <p:cNvCxnSpPr/>
            <p:nvPr/>
          </p:nvCxnSpPr>
          <p:spPr>
            <a:xfrm>
              <a:off x="2917998" y="2428875"/>
              <a:ext cx="1615902" cy="498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BABB6CF0-4E12-43B9-8CEF-26D793C8EB6D}"/>
                </a:ext>
              </a:extLst>
            </p:cNvPr>
            <p:cNvGrpSpPr/>
            <p:nvPr/>
          </p:nvGrpSpPr>
          <p:grpSpPr>
            <a:xfrm>
              <a:off x="4533900" y="2708791"/>
              <a:ext cx="723900" cy="723900"/>
              <a:chOff x="1895475" y="2314575"/>
              <a:chExt cx="723900" cy="723900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49B88AD0-A2D5-4A30-AE1C-58A3AA58F8A2}"/>
                  </a:ext>
                </a:extLst>
              </p:cNvPr>
              <p:cNvSpPr/>
              <p:nvPr/>
            </p:nvSpPr>
            <p:spPr>
              <a:xfrm>
                <a:off x="1895475" y="2314575"/>
                <a:ext cx="723900" cy="723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5D18C9D3-0279-468B-B45D-44381E1290C2}"/>
                  </a:ext>
                </a:extLst>
              </p:cNvPr>
              <p:cNvSpPr txBox="1"/>
              <p:nvPr/>
            </p:nvSpPr>
            <p:spPr>
              <a:xfrm>
                <a:off x="2047874" y="2491859"/>
                <a:ext cx="504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x</a:t>
                </a:r>
                <a:endParaRPr lang="nl-NL" dirty="0"/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2E95EE39-C250-494D-B574-A865E1719067}"/>
                </a:ext>
              </a:extLst>
            </p:cNvPr>
            <p:cNvGrpSpPr/>
            <p:nvPr/>
          </p:nvGrpSpPr>
          <p:grpSpPr>
            <a:xfrm>
              <a:off x="4537518" y="1466334"/>
              <a:ext cx="723900" cy="723900"/>
              <a:chOff x="1895475" y="2314575"/>
              <a:chExt cx="723900" cy="723900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8152FE7-0E70-467D-8A70-66450FF2C397}"/>
                  </a:ext>
                </a:extLst>
              </p:cNvPr>
              <p:cNvSpPr/>
              <p:nvPr/>
            </p:nvSpPr>
            <p:spPr>
              <a:xfrm>
                <a:off x="1895475" y="2314575"/>
                <a:ext cx="723900" cy="723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C2C9447-C271-4ABA-9D22-D00D23E56FFA}"/>
                  </a:ext>
                </a:extLst>
              </p:cNvPr>
              <p:cNvSpPr txBox="1"/>
              <p:nvPr/>
            </p:nvSpPr>
            <p:spPr>
              <a:xfrm>
                <a:off x="2047874" y="2491859"/>
                <a:ext cx="504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x</a:t>
                </a:r>
                <a:endParaRPr lang="nl-NL" dirty="0"/>
              </a:p>
            </p:txBody>
          </p:sp>
        </p:grpSp>
      </p:grp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98F38049-1D01-462E-B910-FF4F5B8DB96B}"/>
              </a:ext>
            </a:extLst>
          </p:cNvPr>
          <p:cNvCxnSpPr>
            <a:cxnSpLocks/>
          </p:cNvCxnSpPr>
          <p:nvPr/>
        </p:nvCxnSpPr>
        <p:spPr>
          <a:xfrm flipV="1">
            <a:off x="3219450" y="4743452"/>
            <a:ext cx="1343025" cy="18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78FF7315-D3AA-42EC-A495-87EFDFD9F187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3219450" y="4929188"/>
            <a:ext cx="1457189" cy="304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ep 46">
            <a:extLst>
              <a:ext uri="{FF2B5EF4-FFF2-40B4-BE49-F238E27FC236}">
                <a16:creationId xmlns:a16="http://schemas.microsoft.com/office/drawing/2014/main" id="{17898B2B-B414-4134-A3FC-2462361A18A2}"/>
              </a:ext>
            </a:extLst>
          </p:cNvPr>
          <p:cNvGrpSpPr/>
          <p:nvPr/>
        </p:nvGrpSpPr>
        <p:grpSpPr>
          <a:xfrm>
            <a:off x="4190864" y="4540382"/>
            <a:ext cx="1381125" cy="390525"/>
            <a:chOff x="1838325" y="4714875"/>
            <a:chExt cx="1381125" cy="390525"/>
          </a:xfrm>
        </p:grpSpPr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DBF33788-E693-4E31-831C-43060F6BD04C}"/>
                </a:ext>
              </a:extLst>
            </p:cNvPr>
            <p:cNvSpPr/>
            <p:nvPr/>
          </p:nvSpPr>
          <p:spPr>
            <a:xfrm>
              <a:off x="2346498" y="4810125"/>
              <a:ext cx="872952" cy="238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F5FC297F-8C85-4A05-859C-6CA16D81551B}"/>
                </a:ext>
              </a:extLst>
            </p:cNvPr>
            <p:cNvSpPr/>
            <p:nvPr/>
          </p:nvSpPr>
          <p:spPr>
            <a:xfrm>
              <a:off x="1838325" y="4926542"/>
              <a:ext cx="495300" cy="178858"/>
            </a:xfrm>
            <a:custGeom>
              <a:avLst/>
              <a:gdLst>
                <a:gd name="connsiteX0" fmla="*/ 495300 w 495300"/>
                <a:gd name="connsiteY0" fmla="*/ 16933 h 178858"/>
                <a:gd name="connsiteX1" fmla="*/ 304800 w 495300"/>
                <a:gd name="connsiteY1" fmla="*/ 7408 h 178858"/>
                <a:gd name="connsiteX2" fmla="*/ 123825 w 495300"/>
                <a:gd name="connsiteY2" fmla="*/ 112183 h 178858"/>
                <a:gd name="connsiteX3" fmla="*/ 0 w 495300"/>
                <a:gd name="connsiteY3" fmla="*/ 178858 h 17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78858">
                  <a:moveTo>
                    <a:pt x="495300" y="16933"/>
                  </a:moveTo>
                  <a:cubicBezTo>
                    <a:pt x="431006" y="4233"/>
                    <a:pt x="366712" y="-8467"/>
                    <a:pt x="304800" y="7408"/>
                  </a:cubicBezTo>
                  <a:cubicBezTo>
                    <a:pt x="242887" y="23283"/>
                    <a:pt x="174625" y="83608"/>
                    <a:pt x="123825" y="112183"/>
                  </a:cubicBezTo>
                  <a:cubicBezTo>
                    <a:pt x="73025" y="140758"/>
                    <a:pt x="15875" y="158221"/>
                    <a:pt x="0" y="1788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FAED6F4E-79FB-48F8-B457-908A082490EF}"/>
                </a:ext>
              </a:extLst>
            </p:cNvPr>
            <p:cNvSpPr txBox="1"/>
            <p:nvPr/>
          </p:nvSpPr>
          <p:spPr>
            <a:xfrm>
              <a:off x="2562225" y="4714875"/>
              <a:ext cx="57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x</a:t>
              </a:r>
              <a:endParaRPr lang="nl-NL" dirty="0"/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D472D8DE-7659-40B9-AE17-6ADFD020A4E9}"/>
              </a:ext>
            </a:extLst>
          </p:cNvPr>
          <p:cNvGrpSpPr/>
          <p:nvPr/>
        </p:nvGrpSpPr>
        <p:grpSpPr>
          <a:xfrm>
            <a:off x="4168466" y="5019145"/>
            <a:ext cx="1381125" cy="390525"/>
            <a:chOff x="1838325" y="4714875"/>
            <a:chExt cx="1381125" cy="390525"/>
          </a:xfrm>
        </p:grpSpPr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965F4602-F7DE-4FE1-8B39-650E29894F0E}"/>
                </a:ext>
              </a:extLst>
            </p:cNvPr>
            <p:cNvSpPr/>
            <p:nvPr/>
          </p:nvSpPr>
          <p:spPr>
            <a:xfrm>
              <a:off x="2346498" y="4810125"/>
              <a:ext cx="872952" cy="238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82849874-D6E3-4DDA-8872-87D37045FCEB}"/>
                </a:ext>
              </a:extLst>
            </p:cNvPr>
            <p:cNvSpPr/>
            <p:nvPr/>
          </p:nvSpPr>
          <p:spPr>
            <a:xfrm>
              <a:off x="1838325" y="4926542"/>
              <a:ext cx="495300" cy="178858"/>
            </a:xfrm>
            <a:custGeom>
              <a:avLst/>
              <a:gdLst>
                <a:gd name="connsiteX0" fmla="*/ 495300 w 495300"/>
                <a:gd name="connsiteY0" fmla="*/ 16933 h 178858"/>
                <a:gd name="connsiteX1" fmla="*/ 304800 w 495300"/>
                <a:gd name="connsiteY1" fmla="*/ 7408 h 178858"/>
                <a:gd name="connsiteX2" fmla="*/ 123825 w 495300"/>
                <a:gd name="connsiteY2" fmla="*/ 112183 h 178858"/>
                <a:gd name="connsiteX3" fmla="*/ 0 w 495300"/>
                <a:gd name="connsiteY3" fmla="*/ 178858 h 17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78858">
                  <a:moveTo>
                    <a:pt x="495300" y="16933"/>
                  </a:moveTo>
                  <a:cubicBezTo>
                    <a:pt x="431006" y="4233"/>
                    <a:pt x="366712" y="-8467"/>
                    <a:pt x="304800" y="7408"/>
                  </a:cubicBezTo>
                  <a:cubicBezTo>
                    <a:pt x="242887" y="23283"/>
                    <a:pt x="174625" y="83608"/>
                    <a:pt x="123825" y="112183"/>
                  </a:cubicBezTo>
                  <a:cubicBezTo>
                    <a:pt x="73025" y="140758"/>
                    <a:pt x="15875" y="158221"/>
                    <a:pt x="0" y="1788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B682760A-35E9-4E59-A6C5-F92406E666DD}"/>
                </a:ext>
              </a:extLst>
            </p:cNvPr>
            <p:cNvSpPr txBox="1"/>
            <p:nvPr/>
          </p:nvSpPr>
          <p:spPr>
            <a:xfrm>
              <a:off x="2562225" y="4714875"/>
              <a:ext cx="57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y</a:t>
              </a:r>
              <a:endParaRPr lang="nl-NL" dirty="0"/>
            </a:p>
          </p:txBody>
        </p:sp>
      </p:grpSp>
      <p:sp>
        <p:nvSpPr>
          <p:cNvPr id="55" name="Ovaal 54">
            <a:extLst>
              <a:ext uri="{FF2B5EF4-FFF2-40B4-BE49-F238E27FC236}">
                <a16:creationId xmlns:a16="http://schemas.microsoft.com/office/drawing/2014/main" id="{66CD928D-3F47-41A9-BDA6-8E14977FA4A3}"/>
              </a:ext>
            </a:extLst>
          </p:cNvPr>
          <p:cNvSpPr/>
          <p:nvPr/>
        </p:nvSpPr>
        <p:spPr>
          <a:xfrm>
            <a:off x="2419350" y="4540382"/>
            <a:ext cx="800100" cy="81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DB8CD7D-0A9B-438C-86D9-AB8E10360B1F}"/>
              </a:ext>
            </a:extLst>
          </p:cNvPr>
          <p:cNvSpPr txBox="1"/>
          <p:nvPr/>
        </p:nvSpPr>
        <p:spPr>
          <a:xfrm>
            <a:off x="2612815" y="4743452"/>
            <a:ext cx="50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87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Genenparen</a:t>
            </a:r>
          </a:p>
        </p:txBody>
      </p:sp>
    </p:spTree>
    <p:extLst>
      <p:ext uri="{BB962C8B-B14F-4D97-AF65-F5344CB8AC3E}">
        <p14:creationId xmlns:p14="http://schemas.microsoft.com/office/powerpoint/2010/main" val="117436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4</a:t>
            </a:r>
          </a:p>
          <a:p>
            <a:pPr marL="68580" indent="0">
              <a:buNone/>
            </a:pPr>
            <a:r>
              <a:rPr lang="nl-NL" b="1" dirty="0"/>
              <a:t>Je kunt omschrijven wat homozygoot, heterozygoot, dominant, recessief en intermediair fenotype betekenen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3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294940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48" y="250663"/>
            <a:ext cx="7024744" cy="1143000"/>
          </a:xfrm>
        </p:spPr>
        <p:txBody>
          <a:bodyPr/>
          <a:lstStyle/>
          <a:p>
            <a:r>
              <a:rPr lang="nl-NL" dirty="0"/>
              <a:t>Genenparen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010" y="144353"/>
            <a:ext cx="1463180" cy="656617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7400" y="1273561"/>
            <a:ext cx="587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Elk chromosoom uit een chromosomenpaar bevat dezelfde genen; genenparen.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4081" y="3361751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genenpaar bestaat uit 2 genen</a:t>
            </a:r>
          </a:p>
          <a:p>
            <a:r>
              <a:rPr lang="nl-NL" sz="2400" dirty="0"/>
              <a:t>Ze hebben informatie over dezelfde erfelijke eigenschap</a:t>
            </a:r>
          </a:p>
          <a:p>
            <a:r>
              <a:rPr lang="nl-NL" sz="2400" dirty="0"/>
              <a:t>De informatie die ze geven kan wel verschillen.</a:t>
            </a:r>
          </a:p>
        </p:txBody>
      </p:sp>
    </p:spTree>
    <p:extLst>
      <p:ext uri="{BB962C8B-B14F-4D97-AF65-F5344CB8AC3E}">
        <p14:creationId xmlns:p14="http://schemas.microsoft.com/office/powerpoint/2010/main" val="10682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0169" y="3176"/>
            <a:ext cx="7024744" cy="1143000"/>
          </a:xfrm>
        </p:spPr>
        <p:txBody>
          <a:bodyPr/>
          <a:lstStyle/>
          <a:p>
            <a:r>
              <a:rPr lang="nl-NL" dirty="0"/>
              <a:t>Homozygoot / heterozygoot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548112" y="949326"/>
            <a:ext cx="3888059" cy="5172075"/>
            <a:chOff x="2567981" y="949326"/>
            <a:chExt cx="3888059" cy="517207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7981" y="949326"/>
              <a:ext cx="1152525" cy="5172075"/>
            </a:xfrm>
            <a:prstGeom prst="rect">
              <a:avLst/>
            </a:prstGeom>
          </p:spPr>
        </p:pic>
        <p:cxnSp>
          <p:nvCxnSpPr>
            <p:cNvPr id="5" name="Rechte verbindingslijn met pijl 4"/>
            <p:cNvCxnSpPr/>
            <p:nvPr/>
          </p:nvCxnSpPr>
          <p:spPr>
            <a:xfrm>
              <a:off x="3720506" y="1844824"/>
              <a:ext cx="5752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>
              <a:off x="3720506" y="5229200"/>
              <a:ext cx="5752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>
              <a:off x="3754811" y="2708920"/>
              <a:ext cx="5752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>
              <a:off x="3720506" y="4869160"/>
              <a:ext cx="5752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met pijl 16"/>
            <p:cNvCxnSpPr/>
            <p:nvPr/>
          </p:nvCxnSpPr>
          <p:spPr>
            <a:xfrm>
              <a:off x="3720506" y="4149080"/>
              <a:ext cx="5752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vak 6"/>
            <p:cNvSpPr txBox="1"/>
            <p:nvPr/>
          </p:nvSpPr>
          <p:spPr>
            <a:xfrm>
              <a:off x="4295800" y="1650357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Gelijke genen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4342991" y="2542277"/>
              <a:ext cx="2113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Ongelijke genen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4325045" y="395643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Gelijke genen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4364410" y="468449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Gelijke genen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4364410" y="5023533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Gelijke genen</a:t>
              </a:r>
            </a:p>
          </p:txBody>
        </p:sp>
      </p:grpSp>
      <p:sp>
        <p:nvSpPr>
          <p:cNvPr id="6" name="PIJL-RECHTS 5"/>
          <p:cNvSpPr/>
          <p:nvPr/>
        </p:nvSpPr>
        <p:spPr>
          <a:xfrm>
            <a:off x="4244454" y="3343701"/>
            <a:ext cx="2797791" cy="277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069542" y="4547885"/>
            <a:ext cx="256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Homozygoot 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4436170" y="2632001"/>
            <a:ext cx="17599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069542" y="2524254"/>
            <a:ext cx="20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Heterozygoot </a:t>
            </a:r>
          </a:p>
        </p:txBody>
      </p:sp>
      <p:sp>
        <p:nvSpPr>
          <p:cNvPr id="12" name="PIJL-RECHTS 11"/>
          <p:cNvSpPr/>
          <p:nvPr/>
        </p:nvSpPr>
        <p:spPr>
          <a:xfrm>
            <a:off x="4436170" y="1739487"/>
            <a:ext cx="17599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7042245" y="1739487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Homozygoot </a:t>
            </a:r>
          </a:p>
        </p:txBody>
      </p:sp>
    </p:spTree>
    <p:extLst>
      <p:ext uri="{BB962C8B-B14F-4D97-AF65-F5344CB8AC3E}">
        <p14:creationId xmlns:p14="http://schemas.microsoft.com/office/powerpoint/2010/main" val="24316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310" y="145576"/>
            <a:ext cx="8596668" cy="1320800"/>
          </a:xfrm>
        </p:spPr>
        <p:txBody>
          <a:bodyPr/>
          <a:lstStyle/>
          <a:p>
            <a:r>
              <a:rPr lang="nl-NL" dirty="0"/>
              <a:t>Dominant / recessief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2879" y="850405"/>
            <a:ext cx="8596668" cy="664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Bij een heterozygoot genenpaar komt meestal maar 1 gen tot uiting. Dit gen is dominant!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0247" y="2105013"/>
            <a:ext cx="857929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Bij een </a:t>
            </a:r>
            <a:r>
              <a:rPr lang="nl-NL" sz="2000" b="1" i="1" dirty="0"/>
              <a:t>heterozygoot</a:t>
            </a:r>
            <a:r>
              <a:rPr lang="nl-NL" sz="2000" dirty="0"/>
              <a:t> genenpaar geldt:</a:t>
            </a:r>
          </a:p>
          <a:p>
            <a:endParaRPr lang="nl-NL" sz="2000" b="1" dirty="0"/>
          </a:p>
          <a:p>
            <a:r>
              <a:rPr lang="nl-NL" sz="2000" b="1" u="sng" dirty="0"/>
              <a:t>Dominant allel </a:t>
            </a:r>
            <a:r>
              <a:rPr lang="nl-NL" sz="2000" dirty="0"/>
              <a:t>= allel wat </a:t>
            </a:r>
            <a:r>
              <a:rPr lang="nl-NL" sz="2000" u="sng" dirty="0"/>
              <a:t>wel </a:t>
            </a:r>
            <a:r>
              <a:rPr lang="nl-NL" sz="2000" dirty="0"/>
              <a:t>tot uiting komt in het fenotype</a:t>
            </a:r>
          </a:p>
          <a:p>
            <a:endParaRPr lang="nl-NL" sz="2000" dirty="0"/>
          </a:p>
          <a:p>
            <a:r>
              <a:rPr lang="nl-NL" sz="2000" b="1" u="sng" dirty="0"/>
              <a:t>Recessief allel </a:t>
            </a:r>
            <a:r>
              <a:rPr lang="nl-NL" sz="2000" dirty="0"/>
              <a:t>= allel wat </a:t>
            </a:r>
            <a:r>
              <a:rPr lang="nl-NL" sz="2000" u="sng" dirty="0"/>
              <a:t>niet</a:t>
            </a:r>
            <a:r>
              <a:rPr lang="nl-NL" sz="2000" dirty="0"/>
              <a:t> tot uiting komt in het fenotype</a:t>
            </a:r>
          </a:p>
        </p:txBody>
      </p:sp>
      <p:pic>
        <p:nvPicPr>
          <p:cNvPr id="1026" name="Picture 2" descr="http://i0.wp.com/thingsitellmymom.com/wp-content/uploads/2015/03/dominant_and_recessiv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49" y="2920621"/>
            <a:ext cx="29813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679733" y="4073413"/>
            <a:ext cx="566382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 err="1"/>
              <a:t>Gensymbolen</a:t>
            </a:r>
            <a:r>
              <a:rPr lang="nl-NL" sz="2000" dirty="0"/>
              <a:t>:</a:t>
            </a:r>
          </a:p>
          <a:p>
            <a:endParaRPr lang="nl-NL" sz="2000" dirty="0"/>
          </a:p>
          <a:p>
            <a:r>
              <a:rPr lang="nl-NL" sz="2000" dirty="0"/>
              <a:t>Dominant gen = hoofdletter; A</a:t>
            </a:r>
          </a:p>
          <a:p>
            <a:r>
              <a:rPr lang="nl-NL" sz="2000" dirty="0"/>
              <a:t>Recessief gen= kleine letter; a</a:t>
            </a:r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nl-NL" sz="2000" dirty="0"/>
              <a:t>a= homozygoot</a:t>
            </a:r>
          </a:p>
          <a:p>
            <a:r>
              <a:rPr lang="en-US" sz="2000" dirty="0"/>
              <a:t>A</a:t>
            </a:r>
            <a:r>
              <a:rPr lang="nl-NL" sz="2000" dirty="0"/>
              <a:t>A= homozygoot dominant</a:t>
            </a:r>
          </a:p>
          <a:p>
            <a:r>
              <a:rPr lang="en-US" sz="2000" dirty="0"/>
              <a:t>A</a:t>
            </a:r>
            <a:r>
              <a:rPr lang="nl-NL" sz="2000" dirty="0"/>
              <a:t>a= heterozygoot (=altijd dominant)</a:t>
            </a:r>
          </a:p>
        </p:txBody>
      </p:sp>
    </p:spTree>
    <p:extLst>
      <p:ext uri="{BB962C8B-B14F-4D97-AF65-F5344CB8AC3E}">
        <p14:creationId xmlns:p14="http://schemas.microsoft.com/office/powerpoint/2010/main" val="295364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 action="ppaction://hlinksldjump"/>
              </a:rPr>
              <a:t>Basisstof 1 Genotype en fenotype</a:t>
            </a:r>
            <a:endParaRPr lang="nl-NL" dirty="0"/>
          </a:p>
          <a:p>
            <a:r>
              <a:rPr lang="nl-NL" dirty="0">
                <a:hlinkClick r:id="rId3" action="ppaction://hlinksldjump"/>
              </a:rPr>
              <a:t>Basisstof 2 Geslachtshormonen</a:t>
            </a:r>
            <a:endParaRPr lang="nl-NL" dirty="0"/>
          </a:p>
          <a:p>
            <a:r>
              <a:rPr lang="nl-NL" dirty="0">
                <a:hlinkClick r:id="rId4" action="ppaction://hlinksldjump"/>
              </a:rPr>
              <a:t>Basisstof 3 Genenparen</a:t>
            </a:r>
            <a:endParaRPr lang="nl-NL" dirty="0"/>
          </a:p>
          <a:p>
            <a:r>
              <a:rPr lang="nl-NL" dirty="0">
                <a:hlinkClick r:id="rId5" action="ppaction://hlinksldjump"/>
              </a:rPr>
              <a:t>Basisstof 4 Kruisingen</a:t>
            </a:r>
            <a:endParaRPr lang="nl-NL" dirty="0"/>
          </a:p>
          <a:p>
            <a:r>
              <a:rPr lang="nl-NL" dirty="0"/>
              <a:t>Basisstof 5 Stambomen</a:t>
            </a:r>
          </a:p>
          <a:p>
            <a:r>
              <a:rPr lang="nl-NL" dirty="0">
                <a:hlinkClick r:id="rId6" action="ppaction://hlinksldjump"/>
              </a:rPr>
              <a:t>Basisstof 6 Geslachtelijke en ongeslachtelijke voortplanting</a:t>
            </a:r>
            <a:endParaRPr lang="nl-NL" dirty="0"/>
          </a:p>
          <a:p>
            <a:r>
              <a:rPr lang="nl-NL" dirty="0">
                <a:hlinkClick r:id="rId7" action="ppaction://hlinksldjump"/>
              </a:rPr>
              <a:t>Basisstof 7 Mutaties</a:t>
            </a:r>
            <a:endParaRPr lang="nl-NL" dirty="0"/>
          </a:p>
          <a:p>
            <a:r>
              <a:rPr lang="nl-NL" dirty="0">
                <a:hlinkClick r:id="rId8" action="ppaction://hlinksldjump"/>
              </a:rPr>
              <a:t>Basisstof 8 Erfelijkheidsonderzoek</a:t>
            </a:r>
            <a:endParaRPr lang="nl-NL" dirty="0"/>
          </a:p>
          <a:p>
            <a:r>
              <a:rPr lang="nl-NL" dirty="0">
                <a:hlinkClick r:id="rId9" action="ppaction://hlinksldjump"/>
              </a:rPr>
              <a:t>Basisstof 9 Biotechnologie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27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Intermediair fenotype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60078"/>
            <a:ext cx="8596668" cy="1688080"/>
          </a:xfrm>
        </p:spPr>
        <p:txBody>
          <a:bodyPr>
            <a:noAutofit/>
          </a:bodyPr>
          <a:lstStyle/>
          <a:p>
            <a:r>
              <a:rPr lang="nl-NL" sz="2000" dirty="0"/>
              <a:t>Beide genen zijn even sterk</a:t>
            </a:r>
          </a:p>
          <a:p>
            <a:r>
              <a:rPr lang="nl-NL" sz="2000" dirty="0"/>
              <a:t>Beide genen worden met een hoofdletter aangegeven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Voorbeeld:</a:t>
            </a:r>
          </a:p>
          <a:p>
            <a:pPr marL="0" indent="0">
              <a:buNone/>
            </a:pPr>
            <a:r>
              <a:rPr lang="nl-NL" sz="2000" dirty="0"/>
              <a:t>2 genen: </a:t>
            </a:r>
            <a:r>
              <a:rPr lang="nl-NL" sz="2000" dirty="0" err="1"/>
              <a:t>A</a:t>
            </a:r>
            <a:r>
              <a:rPr lang="nl-NL" sz="1600" dirty="0" err="1"/>
              <a:t>wit</a:t>
            </a:r>
            <a:r>
              <a:rPr lang="nl-NL" sz="2000" dirty="0"/>
              <a:t> en </a:t>
            </a:r>
            <a:r>
              <a:rPr lang="nl-NL" sz="2000" dirty="0" err="1"/>
              <a:t>A</a:t>
            </a:r>
            <a:r>
              <a:rPr lang="nl-NL" sz="1600" dirty="0" err="1"/>
              <a:t>rood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31363"/>
              </p:ext>
            </p:extLst>
          </p:nvPr>
        </p:nvGraphicFramePr>
        <p:xfrm>
          <a:off x="667224" y="3903260"/>
          <a:ext cx="40685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55">
                <a:tc>
                  <a:txBody>
                    <a:bodyPr/>
                    <a:lstStyle/>
                    <a:p>
                      <a:r>
                        <a:rPr lang="nl-NL" sz="2400" dirty="0"/>
                        <a:t>Genen</a:t>
                      </a:r>
                      <a:r>
                        <a:rPr lang="nl-NL" sz="2400" baseline="0" dirty="0"/>
                        <a:t> paar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Fenotype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55">
                <a:tc>
                  <a:txBody>
                    <a:bodyPr/>
                    <a:lstStyle/>
                    <a:p>
                      <a:r>
                        <a:rPr lang="nl-NL" sz="2400" dirty="0" err="1"/>
                        <a:t>A</a:t>
                      </a:r>
                      <a:r>
                        <a:rPr lang="nl-NL" sz="1600" dirty="0" err="1"/>
                        <a:t>wit</a:t>
                      </a:r>
                      <a:r>
                        <a:rPr lang="nl-NL" sz="2400" dirty="0" err="1"/>
                        <a:t>A</a:t>
                      </a:r>
                      <a:r>
                        <a:rPr lang="nl-NL" sz="1600" dirty="0" err="1"/>
                        <a:t>wit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wit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55">
                <a:tc>
                  <a:txBody>
                    <a:bodyPr/>
                    <a:lstStyle/>
                    <a:p>
                      <a:r>
                        <a:rPr lang="nl-NL" sz="2400" dirty="0" err="1"/>
                        <a:t>A</a:t>
                      </a:r>
                      <a:r>
                        <a:rPr lang="nl-NL" sz="1600" dirty="0" err="1"/>
                        <a:t>rood</a:t>
                      </a:r>
                      <a:r>
                        <a:rPr lang="nl-NL" sz="2400" dirty="0" err="1"/>
                        <a:t>A</a:t>
                      </a:r>
                      <a:r>
                        <a:rPr lang="nl-NL" sz="1600" dirty="0" err="1"/>
                        <a:t>rood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rood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55">
                <a:tc>
                  <a:txBody>
                    <a:bodyPr/>
                    <a:lstStyle/>
                    <a:p>
                      <a:r>
                        <a:rPr lang="nl-NL" sz="2400" dirty="0" err="1"/>
                        <a:t>A</a:t>
                      </a:r>
                      <a:r>
                        <a:rPr lang="nl-NL" sz="1600" dirty="0" err="1"/>
                        <a:t>wit</a:t>
                      </a:r>
                      <a:r>
                        <a:rPr lang="nl-NL" sz="2400" dirty="0" err="1"/>
                        <a:t>A</a:t>
                      </a:r>
                      <a:r>
                        <a:rPr lang="nl-NL" sz="1600" dirty="0" err="1"/>
                        <a:t>rood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Roze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IJL-RECHTS 4"/>
          <p:cNvSpPr/>
          <p:nvPr/>
        </p:nvSpPr>
        <p:spPr>
          <a:xfrm rot="10800000">
            <a:off x="3862317" y="5295333"/>
            <a:ext cx="1009934" cy="40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063319" y="5320943"/>
            <a:ext cx="348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Intermediair fenotype</a:t>
            </a:r>
          </a:p>
        </p:txBody>
      </p:sp>
    </p:spTree>
    <p:extLst>
      <p:ext uri="{BB962C8B-B14F-4D97-AF65-F5344CB8AC3E}">
        <p14:creationId xmlns:p14="http://schemas.microsoft.com/office/powerpoint/2010/main" val="36406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Kruisingen</a:t>
            </a:r>
          </a:p>
        </p:txBody>
      </p:sp>
    </p:spTree>
    <p:extLst>
      <p:ext uri="{BB962C8B-B14F-4D97-AF65-F5344CB8AC3E}">
        <p14:creationId xmlns:p14="http://schemas.microsoft.com/office/powerpoint/2010/main" val="194109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5</a:t>
            </a:r>
          </a:p>
          <a:p>
            <a:pPr marL="68580" indent="0">
              <a:buNone/>
            </a:pPr>
            <a:r>
              <a:rPr lang="nl-NL" b="1" dirty="0"/>
              <a:t>Je kunt omschrijven wat homozygoot, heterozygoot, dominant, recessief en intermediair fenotype betekenen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4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pic>
        <p:nvPicPr>
          <p:cNvPr id="8" name="Afbeelding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76" y="3980064"/>
            <a:ext cx="1981249" cy="183067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243888" y="4895401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Bs</a:t>
            </a:r>
            <a:r>
              <a:rPr lang="nl-NL" dirty="0"/>
              <a:t> 4 kruisingen</a:t>
            </a:r>
          </a:p>
        </p:txBody>
      </p:sp>
    </p:spTree>
    <p:extLst>
      <p:ext uri="{BB962C8B-B14F-4D97-AF65-F5344CB8AC3E}">
        <p14:creationId xmlns:p14="http://schemas.microsoft.com/office/powerpoint/2010/main" val="65277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moet je vooraf weten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P= ouders</a:t>
            </a:r>
          </a:p>
          <a:p>
            <a:pPr marL="0" indent="0">
              <a:buNone/>
            </a:pPr>
            <a:r>
              <a:rPr lang="nl-NL" sz="2400" dirty="0"/>
              <a:t>F</a:t>
            </a:r>
            <a:r>
              <a:rPr lang="nl-NL" sz="1600" dirty="0"/>
              <a:t>1</a:t>
            </a:r>
            <a:r>
              <a:rPr lang="nl-NL" sz="2400" dirty="0"/>
              <a:t>= eerste generatie nakomelingen</a:t>
            </a:r>
          </a:p>
          <a:p>
            <a:pPr marL="0" indent="0">
              <a:buNone/>
            </a:pPr>
            <a:r>
              <a:rPr lang="nl-NL" sz="2400" dirty="0"/>
              <a:t>F</a:t>
            </a:r>
            <a:r>
              <a:rPr lang="nl-NL" sz="1600" dirty="0"/>
              <a:t>2</a:t>
            </a:r>
            <a:r>
              <a:rPr lang="nl-NL" sz="2400" dirty="0"/>
              <a:t>= tweede generatie nakomelingen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Het gaat om 1 erfelijke eigenschap!</a:t>
            </a:r>
          </a:p>
          <a:p>
            <a:pPr marL="0" indent="0">
              <a:buNone/>
            </a:pPr>
            <a:r>
              <a:rPr lang="nl-NL" sz="2400" dirty="0"/>
              <a:t>Dus 1 genenpaar!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8C0835-8F10-4DBB-BF2A-D38BEB6BECF6}"/>
              </a:ext>
            </a:extLst>
          </p:cNvPr>
          <p:cNvSpPr/>
          <p:nvPr/>
        </p:nvSpPr>
        <p:spPr>
          <a:xfrm>
            <a:off x="4352925" y="5295900"/>
            <a:ext cx="472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</a:t>
            </a:r>
            <a:r>
              <a:rPr lang="nl-NL" sz="2000" dirty="0"/>
              <a:t>a= homozygoot recessief</a:t>
            </a:r>
          </a:p>
          <a:p>
            <a:r>
              <a:rPr lang="en-US" sz="2000" dirty="0"/>
              <a:t>A</a:t>
            </a:r>
            <a:r>
              <a:rPr lang="nl-NL" sz="2000" dirty="0"/>
              <a:t>A= homozygoot dominant</a:t>
            </a:r>
          </a:p>
          <a:p>
            <a:r>
              <a:rPr lang="en-US" sz="2000" dirty="0"/>
              <a:t>A</a:t>
            </a:r>
            <a:r>
              <a:rPr lang="nl-NL" sz="2000" dirty="0"/>
              <a:t>a= heterozygoot (=altijd dominant)</a:t>
            </a:r>
          </a:p>
        </p:txBody>
      </p:sp>
    </p:spTree>
    <p:extLst>
      <p:ext uri="{BB962C8B-B14F-4D97-AF65-F5344CB8AC3E}">
        <p14:creationId xmlns:p14="http://schemas.microsoft.com/office/powerpoint/2010/main" val="160101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772" y="312420"/>
            <a:ext cx="8596668" cy="1320800"/>
          </a:xfrm>
        </p:spPr>
        <p:txBody>
          <a:bodyPr/>
          <a:lstStyle/>
          <a:p>
            <a:r>
              <a:rPr lang="nl-NL" dirty="0"/>
              <a:t>De eerste stappen</a:t>
            </a:r>
          </a:p>
        </p:txBody>
      </p:sp>
      <p:sp>
        <p:nvSpPr>
          <p:cNvPr id="6" name="Rechthoek 5"/>
          <p:cNvSpPr/>
          <p:nvPr/>
        </p:nvSpPr>
        <p:spPr>
          <a:xfrm>
            <a:off x="1714500" y="3643313"/>
            <a:ext cx="6343650" cy="557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627797" y="1160059"/>
            <a:ext cx="81477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u="sng" dirty="0"/>
              <a:t>Welke genen zijn er?</a:t>
            </a:r>
          </a:p>
          <a:p>
            <a:r>
              <a:rPr lang="nl-NL" sz="2400" dirty="0"/>
              <a:t>	A en a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 startAt="2"/>
            </a:pPr>
            <a:r>
              <a:rPr lang="nl-NL" sz="2400" u="sng" dirty="0"/>
              <a:t>Welk fenotype hoort bij de genen?</a:t>
            </a:r>
          </a:p>
          <a:p>
            <a:r>
              <a:rPr lang="nl-NL" sz="2400" dirty="0"/>
              <a:t>	A= zwart</a:t>
            </a:r>
          </a:p>
          <a:p>
            <a:r>
              <a:rPr lang="nl-NL" sz="2400" dirty="0"/>
              <a:t>	a= wit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 startAt="3"/>
            </a:pPr>
            <a:r>
              <a:rPr lang="nl-NL" sz="2400" u="sng" dirty="0"/>
              <a:t>Welk fenotype hebben de ouders?</a:t>
            </a:r>
          </a:p>
          <a:p>
            <a:r>
              <a:rPr lang="nl-NL" sz="2400" dirty="0"/>
              <a:t>	Zwart= AA of Aa</a:t>
            </a:r>
          </a:p>
          <a:p>
            <a:r>
              <a:rPr lang="nl-NL" sz="2400" dirty="0"/>
              <a:t>	Wit= </a:t>
            </a:r>
            <a:r>
              <a:rPr lang="nl-NL" sz="2400" dirty="0" err="1"/>
              <a:t>aa</a:t>
            </a:r>
            <a:endParaRPr lang="nl-NL" sz="2400" dirty="0"/>
          </a:p>
          <a:p>
            <a:endParaRPr lang="nl-NL" sz="2400" dirty="0"/>
          </a:p>
          <a:p>
            <a:pPr marL="457200" indent="-457200">
              <a:buFont typeface="+mj-lt"/>
              <a:buAutoNum type="arabicPeriod" startAt="4"/>
            </a:pPr>
            <a:r>
              <a:rPr lang="nl-NL" sz="2400" u="sng" dirty="0"/>
              <a:t>Welke geslachtcellen kunnen er ontstaan?</a:t>
            </a:r>
          </a:p>
          <a:p>
            <a:r>
              <a:rPr lang="nl-NL" sz="2400" dirty="0"/>
              <a:t>	AA: A en A (dus allemaal A)</a:t>
            </a:r>
          </a:p>
          <a:p>
            <a:r>
              <a:rPr lang="nl-NL" sz="2400" dirty="0"/>
              <a:t>	Aa: A en a </a:t>
            </a:r>
          </a:p>
          <a:p>
            <a:r>
              <a:rPr lang="nl-NL" sz="2400" dirty="0"/>
              <a:t>	</a:t>
            </a:r>
            <a:r>
              <a:rPr lang="nl-NL" sz="2400" dirty="0" err="1"/>
              <a:t>aa</a:t>
            </a:r>
            <a:r>
              <a:rPr lang="nl-NL" sz="2400" dirty="0"/>
              <a:t>: a en a (dus allemaal a)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5123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772" y="312420"/>
            <a:ext cx="8596668" cy="1320800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28048" y="1296537"/>
            <a:ext cx="21972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A en a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A= zwart</a:t>
            </a:r>
          </a:p>
          <a:p>
            <a:r>
              <a:rPr lang="nl-NL" sz="2400" dirty="0"/>
              <a:t>     a= wit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sz="2400" dirty="0"/>
              <a:t>AA: zwart</a:t>
            </a:r>
          </a:p>
          <a:p>
            <a:r>
              <a:rPr lang="nl-NL" sz="2400" dirty="0"/>
              <a:t>     </a:t>
            </a:r>
            <a:r>
              <a:rPr lang="nl-NL" sz="2400" dirty="0" err="1"/>
              <a:t>aa</a:t>
            </a:r>
            <a:r>
              <a:rPr lang="nl-NL" sz="2400" dirty="0"/>
              <a:t>: wit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nl-NL" sz="2400" dirty="0"/>
              <a:t>Moeder A</a:t>
            </a:r>
          </a:p>
          <a:p>
            <a:r>
              <a:rPr lang="nl-NL" sz="2400" dirty="0"/>
              <a:t>     Vader a</a:t>
            </a:r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3907810" y="458462"/>
            <a:ext cx="2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AA x </a:t>
            </a:r>
            <a:r>
              <a:rPr lang="nl-NL" sz="2800" dirty="0" err="1"/>
              <a:t>aa</a:t>
            </a:r>
            <a:endParaRPr lang="nl-NL" sz="2800" dirty="0"/>
          </a:p>
        </p:txBody>
      </p:sp>
      <p:grpSp>
        <p:nvGrpSpPr>
          <p:cNvPr id="17" name="Groep 16"/>
          <p:cNvGrpSpPr/>
          <p:nvPr/>
        </p:nvGrpSpPr>
        <p:grpSpPr>
          <a:xfrm>
            <a:off x="5051947" y="2506027"/>
            <a:ext cx="4162567" cy="2556458"/>
            <a:chOff x="5404513" y="1119117"/>
            <a:chExt cx="4162567" cy="2556458"/>
          </a:xfrm>
        </p:grpSpPr>
        <p:pic>
          <p:nvPicPr>
            <p:cNvPr id="7" name="Afbeelding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513" y="1119117"/>
              <a:ext cx="4162567" cy="2556458"/>
            </a:xfrm>
            <a:prstGeom prst="rect">
              <a:avLst/>
            </a:prstGeom>
            <a:noFill/>
          </p:spPr>
        </p:pic>
        <p:sp>
          <p:nvSpPr>
            <p:cNvPr id="8" name="Tekstvak 7"/>
            <p:cNvSpPr txBox="1"/>
            <p:nvPr/>
          </p:nvSpPr>
          <p:spPr>
            <a:xfrm>
              <a:off x="6892119" y="1440259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8313761" y="144110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518245" y="2136695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5518245" y="2932244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892119" y="2136695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8359253" y="28200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6880746" y="28200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8359253" y="20866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832512" y="5432310"/>
            <a:ext cx="178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Genotype</a:t>
            </a:r>
            <a:endParaRPr lang="nl-NL" sz="2400" u="sng" dirty="0"/>
          </a:p>
          <a:p>
            <a:r>
              <a:rPr lang="nl-NL" sz="2400" dirty="0"/>
              <a:t>100% = Aa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30673" y="5366429"/>
            <a:ext cx="1888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/>
              <a:t>Fenotype</a:t>
            </a:r>
            <a:endParaRPr lang="nl-NL" sz="2400" u="sng" dirty="0"/>
          </a:p>
          <a:p>
            <a:r>
              <a:rPr lang="nl-NL" sz="2400" dirty="0"/>
              <a:t>100%= zwart</a:t>
            </a:r>
          </a:p>
        </p:txBody>
      </p:sp>
    </p:spTree>
    <p:extLst>
      <p:ext uri="{BB962C8B-B14F-4D97-AF65-F5344CB8AC3E}">
        <p14:creationId xmlns:p14="http://schemas.microsoft.com/office/powerpoint/2010/main" val="2561320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772" y="312420"/>
            <a:ext cx="8596668" cy="1320800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28048" y="1296537"/>
            <a:ext cx="2866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A en a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A= zwart</a:t>
            </a:r>
          </a:p>
          <a:p>
            <a:r>
              <a:rPr lang="nl-NL" sz="2400" dirty="0"/>
              <a:t>     a= wit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sz="2400" dirty="0"/>
              <a:t>AA: zwart</a:t>
            </a:r>
          </a:p>
          <a:p>
            <a:r>
              <a:rPr lang="nl-NL" sz="2400" dirty="0"/>
              <a:t>    Aa: zwart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nl-NL" sz="2400" dirty="0"/>
              <a:t>Moeder A</a:t>
            </a:r>
          </a:p>
          <a:p>
            <a:r>
              <a:rPr lang="nl-NL" sz="2400" dirty="0"/>
              <a:t>     Vader  A en a</a:t>
            </a:r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3907810" y="458462"/>
            <a:ext cx="2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AA x Aa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5051947" y="2506027"/>
            <a:ext cx="4162567" cy="2556458"/>
            <a:chOff x="5404513" y="1119117"/>
            <a:chExt cx="4162567" cy="2556458"/>
          </a:xfrm>
        </p:grpSpPr>
        <p:pic>
          <p:nvPicPr>
            <p:cNvPr id="7" name="Afbeelding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513" y="1119117"/>
              <a:ext cx="4162567" cy="2556458"/>
            </a:xfrm>
            <a:prstGeom prst="rect">
              <a:avLst/>
            </a:prstGeom>
            <a:noFill/>
          </p:spPr>
        </p:pic>
        <p:sp>
          <p:nvSpPr>
            <p:cNvPr id="8" name="Tekstvak 7"/>
            <p:cNvSpPr txBox="1"/>
            <p:nvPr/>
          </p:nvSpPr>
          <p:spPr>
            <a:xfrm>
              <a:off x="6892119" y="1440259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8313761" y="144110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518245" y="2136695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5518245" y="2932244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892119" y="2136695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8359253" y="28200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6880746" y="28200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8359253" y="20866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748772" y="4883369"/>
            <a:ext cx="2961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Genotype</a:t>
            </a:r>
            <a:endParaRPr lang="nl-NL" sz="2400" u="sng" dirty="0"/>
          </a:p>
          <a:p>
            <a:r>
              <a:rPr lang="nl-NL" sz="2400" dirty="0"/>
              <a:t>Verhouding= 2:2</a:t>
            </a:r>
          </a:p>
          <a:p>
            <a:r>
              <a:rPr lang="nl-NL" sz="2400" dirty="0"/>
              <a:t>50%= Aa</a:t>
            </a:r>
          </a:p>
          <a:p>
            <a:r>
              <a:rPr lang="nl-NL" sz="2400" dirty="0"/>
              <a:t>50%= AA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907810" y="4910515"/>
            <a:ext cx="1888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/>
              <a:t>Fenotype</a:t>
            </a:r>
            <a:endParaRPr lang="nl-NL" sz="2400" u="sng" dirty="0"/>
          </a:p>
          <a:p>
            <a:r>
              <a:rPr lang="nl-NL" sz="2400" dirty="0"/>
              <a:t>100%= zwart</a:t>
            </a:r>
          </a:p>
        </p:txBody>
      </p:sp>
    </p:spTree>
    <p:extLst>
      <p:ext uri="{BB962C8B-B14F-4D97-AF65-F5344CB8AC3E}">
        <p14:creationId xmlns:p14="http://schemas.microsoft.com/office/powerpoint/2010/main" val="2664282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772" y="312420"/>
            <a:ext cx="8596668" cy="1320800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28048" y="1296537"/>
            <a:ext cx="2866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A en a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A= zwart</a:t>
            </a:r>
          </a:p>
          <a:p>
            <a:r>
              <a:rPr lang="nl-NL" sz="2400" dirty="0"/>
              <a:t>     a= wit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sz="2400" dirty="0"/>
              <a:t>Aa: zwart</a:t>
            </a:r>
          </a:p>
          <a:p>
            <a:r>
              <a:rPr lang="nl-NL" sz="2400" dirty="0"/>
              <a:t>    Aa: zwart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nl-NL" sz="2400" dirty="0"/>
              <a:t>Moeder A en a</a:t>
            </a:r>
          </a:p>
          <a:p>
            <a:r>
              <a:rPr lang="nl-NL" sz="2400" dirty="0"/>
              <a:t>     Vader  A en a</a:t>
            </a:r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  <a:p>
            <a:pPr marL="342900" indent="-342900">
              <a:buFont typeface="+mj-lt"/>
              <a:buAutoNum type="arabicPeriod" startAt="3"/>
            </a:pP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3907810" y="458462"/>
            <a:ext cx="2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Aa x Aa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5047106" y="2150771"/>
            <a:ext cx="4162567" cy="2556458"/>
            <a:chOff x="5404513" y="1119117"/>
            <a:chExt cx="4162567" cy="2556458"/>
          </a:xfrm>
        </p:grpSpPr>
        <p:pic>
          <p:nvPicPr>
            <p:cNvPr id="7" name="Afbeelding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513" y="1119117"/>
              <a:ext cx="4162567" cy="2556458"/>
            </a:xfrm>
            <a:prstGeom prst="rect">
              <a:avLst/>
            </a:prstGeom>
            <a:noFill/>
          </p:spPr>
        </p:pic>
        <p:sp>
          <p:nvSpPr>
            <p:cNvPr id="8" name="Tekstvak 7"/>
            <p:cNvSpPr txBox="1"/>
            <p:nvPr/>
          </p:nvSpPr>
          <p:spPr>
            <a:xfrm>
              <a:off x="6892119" y="1440259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8313761" y="144110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518245" y="2136695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5518245" y="2932244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892119" y="2136695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8359253" y="28200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aa</a:t>
              </a:r>
              <a:endParaRPr lang="nl-NL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6880746" y="28200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8359253" y="2086631"/>
              <a:ext cx="1037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Aa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748772" y="4892300"/>
            <a:ext cx="7096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Genotype</a:t>
            </a:r>
            <a:endParaRPr lang="nl-NL" sz="2400" u="sng" dirty="0"/>
          </a:p>
          <a:p>
            <a:r>
              <a:rPr lang="nl-NL" sz="2400" dirty="0"/>
              <a:t>Verhouding= 2:1:1</a:t>
            </a:r>
          </a:p>
          <a:p>
            <a:r>
              <a:rPr lang="nl-NL" sz="2400" dirty="0"/>
              <a:t>50%= Aa</a:t>
            </a:r>
          </a:p>
          <a:p>
            <a:r>
              <a:rPr lang="nl-NL" sz="2400" dirty="0"/>
              <a:t>25%= AA</a:t>
            </a:r>
          </a:p>
          <a:p>
            <a:r>
              <a:rPr lang="nl-NL" sz="2400" dirty="0"/>
              <a:t>25%= </a:t>
            </a:r>
            <a:r>
              <a:rPr lang="nl-NL" sz="2400" dirty="0" err="1"/>
              <a:t>aa</a:t>
            </a:r>
            <a:endParaRPr lang="nl-NL" sz="2400" dirty="0"/>
          </a:p>
        </p:txBody>
      </p:sp>
      <p:sp>
        <p:nvSpPr>
          <p:cNvPr id="18" name="Rechthoek 17"/>
          <p:cNvSpPr/>
          <p:nvPr/>
        </p:nvSpPr>
        <p:spPr>
          <a:xfrm>
            <a:off x="4478964" y="4897415"/>
            <a:ext cx="24106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/>
              <a:t>Fenotype</a:t>
            </a:r>
            <a:endParaRPr lang="nl-NL" sz="2400" u="sng" dirty="0"/>
          </a:p>
          <a:p>
            <a:r>
              <a:rPr lang="nl-NL" sz="2400" dirty="0"/>
              <a:t>Verhouding= 3:1</a:t>
            </a:r>
          </a:p>
          <a:p>
            <a:r>
              <a:rPr lang="nl-NL" sz="2400" dirty="0"/>
              <a:t>75%= zwart</a:t>
            </a:r>
          </a:p>
          <a:p>
            <a:r>
              <a:rPr lang="nl-NL" sz="2400" dirty="0"/>
              <a:t>25%= wit</a:t>
            </a:r>
          </a:p>
        </p:txBody>
      </p:sp>
    </p:spTree>
    <p:extLst>
      <p:ext uri="{BB962C8B-B14F-4D97-AF65-F5344CB8AC3E}">
        <p14:creationId xmlns:p14="http://schemas.microsoft.com/office/powerpoint/2010/main" val="99797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772" y="312420"/>
            <a:ext cx="8596668" cy="1320800"/>
          </a:xfrm>
        </p:spPr>
        <p:txBody>
          <a:bodyPr/>
          <a:lstStyle/>
          <a:p>
            <a:r>
              <a:rPr lang="nl-NL" dirty="0"/>
              <a:t>Kruisingsschema’s</a:t>
            </a:r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3"/>
          <a:stretch/>
        </p:blipFill>
        <p:spPr bwMode="auto">
          <a:xfrm>
            <a:off x="1516062" y="1633220"/>
            <a:ext cx="6673850" cy="5224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2" y="4358323"/>
            <a:ext cx="2374900" cy="1341755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1714500" y="3643313"/>
            <a:ext cx="6343650" cy="557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049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Stambomen</a:t>
            </a:r>
          </a:p>
        </p:txBody>
      </p:sp>
    </p:spTree>
    <p:extLst>
      <p:ext uri="{BB962C8B-B14F-4D97-AF65-F5344CB8AC3E}">
        <p14:creationId xmlns:p14="http://schemas.microsoft.com/office/powerpoint/2010/main" val="355564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Genotype en fenotype</a:t>
            </a:r>
          </a:p>
        </p:txBody>
      </p:sp>
    </p:spTree>
    <p:extLst>
      <p:ext uri="{BB962C8B-B14F-4D97-AF65-F5344CB8AC3E}">
        <p14:creationId xmlns:p14="http://schemas.microsoft.com/office/powerpoint/2010/main" val="2131322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7</a:t>
            </a:r>
          </a:p>
          <a:p>
            <a:pPr marL="68580" indent="0">
              <a:buNone/>
            </a:pPr>
            <a:r>
              <a:rPr lang="nl-NL" b="1" dirty="0"/>
              <a:t>Je kunt uit een gegeven stamboom afleiden welke genotypen de individuen hebben, welk gen dominant is en welk gen recessief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5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80038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1CA0D-4BBB-4E53-BA7B-93A40A9C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Stamboom</a:t>
            </a:r>
            <a:r>
              <a:rPr lang="en-US" dirty="0"/>
              <a:t> </a:t>
            </a:r>
            <a:r>
              <a:rPr lang="en-US" dirty="0" err="1"/>
              <a:t>lezen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97FE8-9BD8-444B-ACAC-0BB11397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61466" cy="3880773"/>
          </a:xfrm>
        </p:spPr>
        <p:txBody>
          <a:bodyPr/>
          <a:lstStyle/>
          <a:p>
            <a:r>
              <a:rPr lang="en-US" dirty="0"/>
              <a:t>Vrouw =</a:t>
            </a:r>
          </a:p>
          <a:p>
            <a:r>
              <a:rPr lang="en-US" dirty="0"/>
              <a:t>Man = </a:t>
            </a:r>
            <a:endParaRPr lang="nl-NL" dirty="0"/>
          </a:p>
          <a:p>
            <a:r>
              <a:rPr lang="en-US" dirty="0"/>
              <a:t>W</a:t>
            </a:r>
            <a:r>
              <a:rPr lang="nl-NL" dirty="0" err="1"/>
              <a:t>anneer</a:t>
            </a:r>
            <a:r>
              <a:rPr lang="nl-NL" dirty="0"/>
              <a:t> ouders hetzelfde fenotype hebben en hun nakomeling heeft een ander fenotype betekent dat:</a:t>
            </a:r>
          </a:p>
          <a:p>
            <a:pPr lvl="1"/>
            <a:r>
              <a:rPr lang="nl-NL" dirty="0"/>
              <a:t>ouders zijn heterozygoot</a:t>
            </a:r>
          </a:p>
          <a:p>
            <a:pPr lvl="1"/>
            <a:r>
              <a:rPr lang="nl-NL" dirty="0"/>
              <a:t>nakomeling is homozygoot recessief</a:t>
            </a:r>
          </a:p>
          <a:p>
            <a:pPr lvl="1"/>
            <a:r>
              <a:rPr lang="en-US" dirty="0"/>
              <a:t>J</a:t>
            </a:r>
            <a:r>
              <a:rPr lang="nl-NL" dirty="0"/>
              <a:t>e weet nu welke </a:t>
            </a:r>
            <a:r>
              <a:rPr lang="nl-NL"/>
              <a:t>eigenschap dominant </a:t>
            </a:r>
            <a:r>
              <a:rPr lang="nl-NL" dirty="0"/>
              <a:t>is</a:t>
            </a:r>
          </a:p>
          <a:p>
            <a:pPr lvl="1"/>
            <a:r>
              <a:rPr lang="en-US" dirty="0"/>
              <a:t>J</a:t>
            </a:r>
            <a:r>
              <a:rPr lang="nl-NL" dirty="0"/>
              <a:t>e weet nu welke eigenschap recessief is</a:t>
            </a:r>
            <a:endParaRPr lang="en-US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123E315-9D79-41B1-8FEC-116AC5A59C9C}"/>
              </a:ext>
            </a:extLst>
          </p:cNvPr>
          <p:cNvSpPr/>
          <p:nvPr/>
        </p:nvSpPr>
        <p:spPr>
          <a:xfrm>
            <a:off x="1985961" y="2179639"/>
            <a:ext cx="371475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A3FE0CE-E7E5-45CC-B6AB-59BA0D1AAEF8}"/>
              </a:ext>
            </a:extLst>
          </p:cNvPr>
          <p:cNvSpPr/>
          <p:nvPr/>
        </p:nvSpPr>
        <p:spPr>
          <a:xfrm>
            <a:off x="1828800" y="2592389"/>
            <a:ext cx="3714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E18C5D-0B1C-418B-B841-6D3414707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2503489"/>
            <a:ext cx="6467026" cy="37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3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Geslachtelijke en ongeslachtelijke voortplanting</a:t>
            </a:r>
          </a:p>
        </p:txBody>
      </p:sp>
    </p:spTree>
    <p:extLst>
      <p:ext uri="{BB962C8B-B14F-4D97-AF65-F5344CB8AC3E}">
        <p14:creationId xmlns:p14="http://schemas.microsoft.com/office/powerpoint/2010/main" val="119406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8</a:t>
            </a:r>
          </a:p>
          <a:p>
            <a:pPr marL="68580" indent="0">
              <a:buNone/>
            </a:pPr>
            <a:r>
              <a:rPr lang="nl-NL" b="1" dirty="0"/>
              <a:t>Je kunt omschrijven wat geslachtelijke voortplanting, ongeslachtelijke voortplanting en veredeling is.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6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2665493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anose="020F0502020204030204" pitchFamily="34" charset="0"/>
              </a:rPr>
              <a:t>Geslachtelijke voortplanting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16" y="1751156"/>
            <a:ext cx="6323967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Eerst meiose dan pas mitose.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Bevruchting = 2 geslachtcellen smelten samen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Dit gebeurd bij mensen /dieren, maar ook bij planten!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2 individuen nodig (ouders)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Het genotype in de bevruchte eicel is anders dan het genotype van de ouders!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gynaecologiesneek.nl/tl_files/Content/verloskunde/bevruchtin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83" y="950153"/>
            <a:ext cx="4667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26438" r="41520" b="31101"/>
          <a:stretch/>
        </p:blipFill>
        <p:spPr bwMode="auto">
          <a:xfrm>
            <a:off x="7151425" y="3354008"/>
            <a:ext cx="3683329" cy="33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234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5570898" y="3535362"/>
            <a:ext cx="19827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8472488" y="3270251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Calibri" panose="020F0502020204030204" pitchFamily="34" charset="0"/>
              </a:rPr>
              <a:t>OF</a:t>
            </a:r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5649628" y="3002128"/>
            <a:ext cx="169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 dirty="0">
                <a:latin typeface="Calibri" panose="020F0502020204030204" pitchFamily="34" charset="0"/>
              </a:rPr>
              <a:t>geslachtscel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81" y="949326"/>
            <a:ext cx="1152525" cy="5172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4789" y="-4539"/>
            <a:ext cx="7024744" cy="1143000"/>
          </a:xfrm>
        </p:spPr>
        <p:txBody>
          <a:bodyPr/>
          <a:lstStyle/>
          <a:p>
            <a:r>
              <a:rPr lang="nl-NL" dirty="0"/>
              <a:t>Genen/ allelen 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720506" y="1844824"/>
            <a:ext cx="57529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720506" y="5229200"/>
            <a:ext cx="57529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3754811" y="2708920"/>
            <a:ext cx="57529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3720506" y="4869160"/>
            <a:ext cx="57529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3720506" y="4149080"/>
            <a:ext cx="57529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4295800" y="165035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Gelijke allelen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342991" y="2542277"/>
            <a:ext cx="21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Ongelijke allelen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325045" y="395643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Gelijke allelen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364410" y="46844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Gelijke allelen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364410" y="502353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Gelijke allelen</a:t>
            </a: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/>
          <a:srcRect r="52771"/>
          <a:stretch/>
        </p:blipFill>
        <p:spPr>
          <a:xfrm>
            <a:off x="7928162" y="1146176"/>
            <a:ext cx="544327" cy="5172075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2"/>
          <a:srcRect l="51661"/>
          <a:stretch/>
        </p:blipFill>
        <p:spPr>
          <a:xfrm>
            <a:off x="9266746" y="1138462"/>
            <a:ext cx="557114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8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/>
              <a:t>Verschillende geslachtscellen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4" y="1830395"/>
            <a:ext cx="7440447" cy="38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121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145"/>
            <a:ext cx="8596668" cy="1320800"/>
          </a:xfrm>
        </p:spPr>
        <p:txBody>
          <a:bodyPr/>
          <a:lstStyle/>
          <a:p>
            <a:r>
              <a:rPr lang="nl-NL" b="1" dirty="0">
                <a:latin typeface="Calibri" panose="020F0502020204030204" pitchFamily="34" charset="0"/>
              </a:rPr>
              <a:t>Ongeslachtelijke Voortplanting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478409"/>
            <a:ext cx="6960358" cy="4595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Eén individu nodig!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Geen geslachtcellen nodig! 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Een deel van een plant groeit uit tot een nieuwe plant.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Alleen gewone celdeling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Bij ongeslachtelijke voortplanting is het genotype gelijk aan die van de ouder. 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http://www.labinsights.nl/1img/news/427-a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04" y="4924820"/>
            <a:ext cx="3098042" cy="19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tek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71" y="0"/>
            <a:ext cx="3335629" cy="31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aardappelplant voortplant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74" y="1758534"/>
            <a:ext cx="8093339" cy="27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43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anose="020F0502020204030204" pitchFamily="34" charset="0"/>
              </a:rPr>
              <a:t>Nieuwe Planten kweken.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33" y="1150655"/>
            <a:ext cx="8596668" cy="3880773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Kwekers willen soms nieuwe &amp; verbeterde planten. </a:t>
            </a:r>
          </a:p>
          <a:p>
            <a:pPr marL="0" indent="0">
              <a:buNone/>
            </a:pPr>
            <a:endParaRPr lang="nl-NL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</a:rPr>
              <a:t>Eerst:		</a:t>
            </a:r>
            <a:r>
              <a:rPr lang="nl-NL" dirty="0">
                <a:latin typeface="Calibri" panose="020F0502020204030204" pitchFamily="34" charset="0"/>
              </a:rPr>
              <a:t>Geslachtelijke Voortplanten tot het gewenste resultaat. </a:t>
            </a:r>
          </a:p>
          <a:p>
            <a:pPr marL="1371600" lvl="3" indent="0">
              <a:buNone/>
            </a:pPr>
            <a:r>
              <a:rPr lang="nl-NL" sz="1800" dirty="0">
                <a:latin typeface="Calibri" panose="020F0502020204030204" pitchFamily="34" charset="0"/>
              </a:rPr>
              <a:t>Door middel van kunstmatige selectie en veredeling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br>
              <a:rPr lang="nl-NL" dirty="0">
                <a:latin typeface="Calibri" panose="020F0502020204030204" pitchFamily="34" charset="0"/>
              </a:rPr>
            </a:br>
            <a:r>
              <a:rPr lang="nl-NL" b="1" dirty="0">
                <a:latin typeface="Calibri" panose="020F0502020204030204" pitchFamily="34" charset="0"/>
              </a:rPr>
              <a:t>Daarna:	</a:t>
            </a:r>
            <a:r>
              <a:rPr lang="nl-NL" dirty="0">
                <a:latin typeface="Calibri" panose="020F0502020204030204" pitchFamily="34" charset="0"/>
              </a:rPr>
              <a:t>Ongeslachtelijk Voortplanten. </a:t>
            </a:r>
          </a:p>
          <a:p>
            <a:endParaRPr lang="nl-NL" b="1" dirty="0">
              <a:latin typeface="Calibri" panose="020F0502020204030204" pitchFamily="34" charset="0"/>
            </a:endParaRPr>
          </a:p>
        </p:txBody>
      </p:sp>
      <p:pic>
        <p:nvPicPr>
          <p:cNvPr id="10242" name="Picture 2" descr="Afbeeldingsresultaat voor rode tu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8" y="4286485"/>
            <a:ext cx="2948234" cy="23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gele tu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35" y="4450509"/>
            <a:ext cx="1750990" cy="214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rood geel gevlekte tu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76" y="4236550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0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Mutaties</a:t>
            </a:r>
          </a:p>
        </p:txBody>
      </p:sp>
    </p:spTree>
    <p:extLst>
      <p:ext uri="{BB962C8B-B14F-4D97-AF65-F5344CB8AC3E}">
        <p14:creationId xmlns:p14="http://schemas.microsoft.com/office/powerpoint/2010/main" val="324596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1</a:t>
            </a:r>
          </a:p>
          <a:p>
            <a:pPr marL="68580" indent="0">
              <a:buNone/>
            </a:pPr>
            <a:r>
              <a:rPr lang="nl-NL" b="1" dirty="0"/>
              <a:t>Je kunt omschrijven wat een  genotype, wat een fenotype en wat een gen is.</a:t>
            </a:r>
          </a:p>
          <a:p>
            <a:r>
              <a:rPr lang="nl-NL" b="1" u="sng" dirty="0"/>
              <a:t>Doelstelling 2</a:t>
            </a:r>
          </a:p>
          <a:p>
            <a:pPr marL="68580" indent="0">
              <a:buNone/>
            </a:pPr>
            <a:r>
              <a:rPr lang="nl-NL" b="1" dirty="0"/>
              <a:t>Je kunt beschrijven hoe individuen informatie over erfelijke eigenschappen overdragen aan hun nakomelingen en welke rol chromosomen hierbij spelen.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1026289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9</a:t>
            </a:r>
          </a:p>
          <a:p>
            <a:pPr marL="68580" indent="0">
              <a:buNone/>
            </a:pPr>
            <a:r>
              <a:rPr lang="nl-NL" b="1" dirty="0"/>
              <a:t>Je kunt omschrijven wat mutatie is en je kunt beschrijven hoe kanker ontstaat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7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2118250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91544" y="141443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/>
              <a:t>Natuurlijke mutatie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94648" y="1455030"/>
            <a:ext cx="5660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Mutatie =</a:t>
            </a:r>
          </a:p>
          <a:p>
            <a:r>
              <a:rPr lang="nl-NL" sz="2400" dirty="0"/>
              <a:t>Plotselinge verandering in het genotype (verandering van 1 of meer genen)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4647" y="3015572"/>
            <a:ext cx="486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Oorzaak=</a:t>
            </a:r>
          </a:p>
          <a:p>
            <a:r>
              <a:rPr lang="nl-NL" sz="2400" dirty="0"/>
              <a:t>beschadiging in een chromosoom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4647" y="4471581"/>
            <a:ext cx="580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Kan voorkomen in lichaamscellen of in geslachtscellen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/>
          <a:stretch/>
        </p:blipFill>
        <p:spPr bwMode="auto">
          <a:xfrm>
            <a:off x="5999741" y="1455030"/>
            <a:ext cx="6192259" cy="54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307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4789" y="-4539"/>
            <a:ext cx="7024744" cy="1143000"/>
          </a:xfrm>
        </p:spPr>
        <p:txBody>
          <a:bodyPr/>
          <a:lstStyle/>
          <a:p>
            <a:r>
              <a:rPr lang="nl-NL" dirty="0"/>
              <a:t>Mutant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82137" y="691711"/>
            <a:ext cx="539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Mutatie is zichtbaar in het fenotype</a:t>
            </a:r>
          </a:p>
        </p:txBody>
      </p:sp>
      <p:pic>
        <p:nvPicPr>
          <p:cNvPr id="2050" name="Picture 2" descr="http://www.dwerghamster.nl/campbelli/kleuren_en_mutaties/images/alb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" y="4954137"/>
            <a:ext cx="2852229" cy="19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3155499"/>
            <a:ext cx="2401888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56120" r="7114" b="6468"/>
          <a:stretch/>
        </p:blipFill>
        <p:spPr bwMode="auto">
          <a:xfrm>
            <a:off x="218363" y="2279317"/>
            <a:ext cx="7547213" cy="256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9" y="4845097"/>
            <a:ext cx="3033141" cy="201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68991" y="1883391"/>
            <a:ext cx="447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Bijvoorbeeld albino</a:t>
            </a:r>
          </a:p>
        </p:txBody>
      </p:sp>
    </p:spTree>
    <p:extLst>
      <p:ext uri="{BB962C8B-B14F-4D97-AF65-F5344CB8AC3E}">
        <p14:creationId xmlns:p14="http://schemas.microsoft.com/office/powerpoint/2010/main" val="1538060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/>
              <a:t>Mutaties door invloeden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13898" y="96228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Mutageen=</a:t>
            </a:r>
          </a:p>
          <a:p>
            <a:r>
              <a:rPr lang="nl-NL" sz="2400" dirty="0"/>
              <a:t>Invloeden die mutaties veroorzaken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3898" y="2741779"/>
            <a:ext cx="6086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Mutagene invloeden: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Straling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Röntgenstraling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UV straling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Radioactieve straling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Chemische stoffen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Asbest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Tabaksrook</a:t>
            </a:r>
          </a:p>
          <a:p>
            <a:endParaRPr lang="nl-NL" sz="2400" dirty="0"/>
          </a:p>
        </p:txBody>
      </p:sp>
      <p:pic>
        <p:nvPicPr>
          <p:cNvPr id="3074" name="Picture 2" descr="https://s3-eu-west-1.amazonaws.com/natuurkunde-assets/content_files/files/268/resized/supportBinaryFiles_referenceId_1_supportId_3460?14253123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81" y="1377785"/>
            <a:ext cx="32289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quest.nl/thumbnails/QuestArticleBundle/Article/fileUpload/detail/00/28/13/rare-resultaten-rontgenstraling-2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18" y="4884534"/>
            <a:ext cx="4385481" cy="19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ieuweogen.nl/wp-content/uploads/2012/05/698944_zwarte-t-shirts-tegen-uv-stra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58" y="2769075"/>
            <a:ext cx="3088943" cy="20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ilieucentraal.nl/media/2408/asbest-dak-delen-face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81" y="4857387"/>
            <a:ext cx="3164508" cy="16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bijlpr.nl/wp/wp-content/uploads/2013/04/roken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56" y="275457"/>
            <a:ext cx="3699482" cy="24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98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552" y="155222"/>
            <a:ext cx="7024744" cy="1143000"/>
          </a:xfrm>
        </p:spPr>
        <p:txBody>
          <a:bodyPr/>
          <a:lstStyle/>
          <a:p>
            <a:r>
              <a:rPr lang="nl-NL" dirty="0"/>
              <a:t>Kanker door mutaties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88251" y="1030827"/>
            <a:ext cx="47221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Gemuteerde cellen stoppen niet met delen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3807725"/>
            <a:ext cx="4847009" cy="26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1299834" y="1966959"/>
            <a:ext cx="26989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Er ontstaat een gezwel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2649314" y="1454749"/>
            <a:ext cx="0" cy="47682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2676608" y="2410094"/>
            <a:ext cx="0" cy="47682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108764" y="2886923"/>
            <a:ext cx="31356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Het weefsel wordt verstoord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005014" y="3807725"/>
            <a:ext cx="438093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Kanker is vaak lastig te bestrijden door losgeraakte cellen. Deze zorgen voor uitzaaiingen: </a:t>
            </a:r>
            <a:r>
              <a:rPr lang="nl-NL" sz="2400" u="sng" dirty="0"/>
              <a:t>Metastase</a:t>
            </a:r>
          </a:p>
        </p:txBody>
      </p:sp>
    </p:spTree>
    <p:extLst>
      <p:ext uri="{BB962C8B-B14F-4D97-AF65-F5344CB8AC3E}">
        <p14:creationId xmlns:p14="http://schemas.microsoft.com/office/powerpoint/2010/main" val="4103563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8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Erfelijkheidsonderzoek</a:t>
            </a:r>
          </a:p>
        </p:txBody>
      </p:sp>
    </p:spTree>
    <p:extLst>
      <p:ext uri="{BB962C8B-B14F-4D97-AF65-F5344CB8AC3E}">
        <p14:creationId xmlns:p14="http://schemas.microsoft.com/office/powerpoint/2010/main" val="2796217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10</a:t>
            </a:r>
          </a:p>
          <a:p>
            <a:pPr marL="68580" indent="0">
              <a:buNone/>
            </a:pPr>
            <a:r>
              <a:rPr lang="nl-NL" b="1" dirty="0"/>
              <a:t>Je kunt situaties noemen waarin het verstandig is genetisch advies in te winnen. Ook kun je methoden van prenataal onderzoek beschrijven.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8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2792384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rebuchet MS" panose="020B0603020202020204" pitchFamily="34" charset="0"/>
              </a:rPr>
              <a:t>Erfelijkheids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onderzoek</a:t>
            </a:r>
            <a:endParaRPr lang="nl-NL" b="1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7209" y="2624612"/>
            <a:ext cx="8596668" cy="2766254"/>
          </a:xfrm>
        </p:spPr>
        <p:txBody>
          <a:bodyPr>
            <a:noAutofit/>
          </a:bodyPr>
          <a:lstStyle/>
          <a:p>
            <a:r>
              <a:rPr lang="en-US" sz="2000" b="1" u="sng" dirty="0" err="1">
                <a:latin typeface="Trebuchet MS" panose="020B0603020202020204" pitchFamily="34" charset="0"/>
                <a:cs typeface="Arial" panose="020B0604020202020204" pitchFamily="34" charset="0"/>
              </a:rPr>
              <a:t>Drager</a:t>
            </a:r>
            <a:r>
              <a:rPr lang="en-US" sz="2000" b="1" u="sng" dirty="0"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Heeft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zelf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ziekte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niet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maar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het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wel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doorgeven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(zit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dus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wel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het genotype). </a:t>
            </a: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b="1" u="sng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Risicogroep</a:t>
            </a:r>
            <a:r>
              <a:rPr lang="en-US" sz="2000" b="1" u="sng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Iemand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bij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wie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de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familie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een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erfelijke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ziekte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voorkomt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endParaRPr lang="en-US" sz="2000" b="1" dirty="0">
              <a:latin typeface="Trebuchet MS" panose="020B0603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b="1" u="sng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Genetisch</a:t>
            </a:r>
            <a:r>
              <a:rPr lang="en-US" sz="2000" b="1" u="sng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u="sng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advies</a:t>
            </a:r>
            <a:r>
              <a:rPr lang="en-US" sz="2000" b="1" u="sng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wordt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onderzocht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hoe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groot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kans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kinderen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een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erfelijke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ziekten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hebben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b="1" u="sng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Prenataal</a:t>
            </a:r>
            <a:r>
              <a:rPr lang="en-US" sz="2000" b="1" u="sng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u="sng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onderzoek</a:t>
            </a:r>
            <a:r>
              <a:rPr lang="en-US" sz="2000" b="1" u="sng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Onderzoek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bij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zwangere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vrouwen</a:t>
            </a:r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www.huidplusoedeem.nl/wp-content/uploads/2014/11/borstkanker_opening_507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4415963"/>
            <a:ext cx="3962401" cy="24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64275" y="1378424"/>
            <a:ext cx="756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Trebuchet MS" panose="020B0603020202020204" pitchFamily="34" charset="0"/>
                <a:cs typeface="Arial" panose="020B0604020202020204" pitchFamily="34" charset="0"/>
              </a:rPr>
              <a:t>Er wordt onderzocht of iemand een speciaal allel bezit voor een erfelijke ziekte.</a:t>
            </a:r>
          </a:p>
        </p:txBody>
      </p:sp>
    </p:spTree>
    <p:extLst>
      <p:ext uri="{BB962C8B-B14F-4D97-AF65-F5344CB8AC3E}">
        <p14:creationId xmlns:p14="http://schemas.microsoft.com/office/powerpoint/2010/main" val="9097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Echoscopie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echoscoop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groei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ligging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embryo/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foetus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gecontroleerd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Geluidstrillingen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week 6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www.momsandthecity.nl/assets/330_uf5118d9cc64a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15" y="333269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55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470" y="609600"/>
            <a:ext cx="8616532" cy="1320800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Vlokkentest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911" y="2556932"/>
            <a:ext cx="620492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week 8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Weefsel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placenta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Ondrzoek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chromosomen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/DNA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Syndroom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van down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geslachtbepaling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Verhoogd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risico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-&gt;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miskraam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https://www.babyopkomst.nl/wp-content/uploads/2008/07/vlokken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21" y="2556932"/>
            <a:ext cx="3461677" cy="27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6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576" y="1124744"/>
            <a:ext cx="2983102" cy="374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ivillage.ca/sites/default/files/redhead-amy-adm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1944" y="1124744"/>
            <a:ext cx="2808433" cy="374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755" y="186955"/>
            <a:ext cx="7024744" cy="1143000"/>
          </a:xfrm>
        </p:spPr>
        <p:txBody>
          <a:bodyPr/>
          <a:lstStyle/>
          <a:p>
            <a:r>
              <a:rPr lang="nl-NL" dirty="0"/>
              <a:t>Fenotype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2255" y="5308979"/>
            <a:ext cx="671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uiterlijk van een organisme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8030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Vruchtwaterpunctie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24085"/>
            <a:ext cx="8596668" cy="4417278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week 16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Vruchtwater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baarmoeder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van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foetus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Ondrzoek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chromosomen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/DNA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Syndroom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van down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geslachtbepaling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Verhoogd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risico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-&gt;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miskraam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www.nijsmellinghe.nl/upload/cache/1BF401911E284F952E58CA965EE54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03" y="2392362"/>
            <a:ext cx="2667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05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Nieuw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NIPT-test 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Voorheen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combinatietest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Bloedonderzoek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week  11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Vanaf 1 april 2017 beschikbaar voor iedereen in Nederland</a:t>
            </a:r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35" y="4094329"/>
            <a:ext cx="2247766" cy="20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5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herways.be/wp-content/uploads/2015/04/Screen-Shot-2015-04-03-at-10.47.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3" y="0"/>
            <a:ext cx="11869990" cy="6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5343" y="3541596"/>
            <a:ext cx="7766936" cy="1646302"/>
          </a:xfrm>
        </p:spPr>
        <p:txBody>
          <a:bodyPr/>
          <a:lstStyle/>
          <a:p>
            <a:pPr algn="l"/>
            <a:r>
              <a:rPr lang="nl-NL" dirty="0"/>
              <a:t>Basisstof 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5343" y="51878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Biotechnologie</a:t>
            </a:r>
          </a:p>
        </p:txBody>
      </p:sp>
    </p:spTree>
    <p:extLst>
      <p:ext uri="{BB962C8B-B14F-4D97-AF65-F5344CB8AC3E}">
        <p14:creationId xmlns:p14="http://schemas.microsoft.com/office/powerpoint/2010/main" val="448220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09685" y="2026220"/>
            <a:ext cx="8787526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Doelstelling 11</a:t>
            </a:r>
          </a:p>
          <a:p>
            <a:pPr marL="68580" indent="0">
              <a:buNone/>
            </a:pPr>
            <a:r>
              <a:rPr lang="nl-NL" b="1" dirty="0"/>
              <a:t>Je kunt voorbeelden van toepassingen van biotechnologie noemen.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7216088" y="15119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Basisstof 9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812272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24036"/>
            <a:ext cx="9366325" cy="1143000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</a:rPr>
              <a:t>Biotechnologie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403" y="1340768"/>
            <a:ext cx="7472589" cy="2489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</a:rPr>
              <a:t>Biotechnologie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=</a:t>
            </a:r>
          </a:p>
          <a:p>
            <a:pPr marL="68580" indent="0">
              <a:buNone/>
            </a:pPr>
            <a: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technieken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waarbij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organismen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worden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gebruikt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om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producten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te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vervaardigen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voor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mens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</a:p>
          <a:p>
            <a:endParaRPr lang="en-US" sz="2400" b="1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9218" name="Picture 2" descr="http://static.nationalgeographic.nl/thumbnails/GenjArticleBundle/Article/fileUpload/detail/00/18/56/waarom-bier-mensen-en-fruitvliegjes-aantrekt-1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92" y="1081462"/>
            <a:ext cx="3167175" cy="15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9403" y="4365104"/>
            <a:ext cx="7104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Calibri" panose="020F0502020204030204" pitchFamily="34" charset="0"/>
              </a:rPr>
              <a:t>Klassiek: </a:t>
            </a:r>
            <a:r>
              <a:rPr lang="nl-NL" sz="2400" dirty="0">
                <a:latin typeface="Calibri" panose="020F0502020204030204" pitchFamily="34" charset="0"/>
              </a:rPr>
              <a:t>met organismen zoals ze zijn</a:t>
            </a:r>
          </a:p>
          <a:p>
            <a:r>
              <a:rPr lang="nl-NL" sz="2400" b="1" dirty="0">
                <a:latin typeface="Calibri" panose="020F0502020204030204" pitchFamily="34" charset="0"/>
              </a:rPr>
              <a:t>Modern: </a:t>
            </a:r>
            <a:r>
              <a:rPr lang="nl-NL" sz="2400" dirty="0">
                <a:latin typeface="Calibri" panose="020F0502020204030204" pitchFamily="34" charset="0"/>
              </a:rPr>
              <a:t>Met aangepaste organismen</a:t>
            </a:r>
            <a:r>
              <a:rPr lang="nl-NL" sz="2400" b="1" dirty="0">
                <a:latin typeface="Calibri" panose="020F0502020204030204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3034442"/>
            <a:ext cx="5025758" cy="37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940" y="1342198"/>
            <a:ext cx="9144000" cy="52292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95448" y="282053"/>
            <a:ext cx="8596668" cy="1320800"/>
          </a:xfrm>
        </p:spPr>
        <p:txBody>
          <a:bodyPr/>
          <a:lstStyle/>
          <a:p>
            <a:r>
              <a:rPr lang="nl-NL" dirty="0"/>
              <a:t>Verschillen</a:t>
            </a:r>
          </a:p>
        </p:txBody>
      </p:sp>
    </p:spTree>
    <p:extLst>
      <p:ext uri="{BB962C8B-B14F-4D97-AF65-F5344CB8AC3E}">
        <p14:creationId xmlns:p14="http://schemas.microsoft.com/office/powerpoint/2010/main" val="3972097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122" y="109173"/>
            <a:ext cx="9366325" cy="1143000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</a:rPr>
              <a:t>Genetische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Modificatie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950" y="863203"/>
            <a:ext cx="2986405" cy="274556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0375" y="1351538"/>
            <a:ext cx="9036423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Recombinant- DNA – </a:t>
            </a:r>
            <a:r>
              <a:rPr lang="en-US" sz="2400" b="1" dirty="0" err="1">
                <a:latin typeface="Calibri" panose="020F0502020204030204" pitchFamily="34" charset="0"/>
              </a:rPr>
              <a:t>Technieken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</a:p>
          <a:p>
            <a:pPr marL="6858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De </a:t>
            </a:r>
            <a:r>
              <a:rPr lang="en-US" sz="2400" dirty="0" err="1">
                <a:latin typeface="Calibri" panose="020F0502020204030204" pitchFamily="34" charset="0"/>
              </a:rPr>
              <a:t>techniek</a:t>
            </a:r>
            <a:r>
              <a:rPr lang="en-US" sz="2400" dirty="0">
                <a:latin typeface="Calibri" panose="020F0502020204030204" pitchFamily="34" charset="0"/>
              </a:rPr>
              <a:t> om in het DNA van </a:t>
            </a:r>
            <a:r>
              <a:rPr lang="en-US" sz="2400" dirty="0" err="1">
                <a:latin typeface="Calibri" panose="020F0502020204030204" pitchFamily="34" charset="0"/>
              </a:rPr>
              <a:t>een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organisme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nieuwe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erfelijke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informatie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brengen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r>
              <a:rPr lang="en-US" sz="2400" b="1" dirty="0" err="1">
                <a:latin typeface="Calibri" panose="020F0502020204030204" pitchFamily="34" charset="0"/>
              </a:rPr>
              <a:t>Genetische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Modificatie</a:t>
            </a:r>
            <a:r>
              <a:rPr lang="en-US" sz="2400" b="1" dirty="0">
                <a:latin typeface="Calibri" panose="020F0502020204030204" pitchFamily="34" charset="0"/>
              </a:rPr>
              <a:t> (</a:t>
            </a:r>
            <a:r>
              <a:rPr lang="en-US" sz="2400" b="1" dirty="0" err="1">
                <a:latin typeface="Calibri" panose="020F0502020204030204" pitchFamily="34" charset="0"/>
              </a:rPr>
              <a:t>manipulatie</a:t>
            </a:r>
            <a:r>
              <a:rPr lang="en-US" sz="2400" b="1" dirty="0">
                <a:latin typeface="Calibri" panose="020F0502020204030204" pitchFamily="34" charset="0"/>
              </a:rPr>
              <a:t>)=</a:t>
            </a:r>
          </a:p>
          <a:p>
            <a:pPr marL="6858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Gewenste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eigenschappen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worden</a:t>
            </a:r>
            <a:r>
              <a:rPr lang="en-US" sz="2400" dirty="0">
                <a:latin typeface="Calibri" panose="020F0502020204030204" pitchFamily="34" charset="0"/>
              </a:rPr>
              <a:t> ‘ </a:t>
            </a:r>
            <a:r>
              <a:rPr lang="en-US" sz="2400" dirty="0" err="1">
                <a:latin typeface="Calibri" panose="020F0502020204030204" pitchFamily="34" charset="0"/>
              </a:rPr>
              <a:t>ingebracht</a:t>
            </a:r>
            <a:r>
              <a:rPr lang="en-US" sz="2400" dirty="0">
                <a:latin typeface="Calibri" panose="020F0502020204030204" pitchFamily="34" charset="0"/>
              </a:rPr>
              <a:t>’. </a:t>
            </a:r>
            <a:r>
              <a:rPr lang="en-US" sz="2400" dirty="0" err="1">
                <a:latin typeface="Calibri" panose="020F0502020204030204" pitchFamily="34" charset="0"/>
              </a:rPr>
              <a:t>Zo’n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organisme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noemen</a:t>
            </a:r>
            <a:r>
              <a:rPr lang="en-US" sz="2400" dirty="0">
                <a:latin typeface="Calibri" panose="020F0502020204030204" pitchFamily="34" charset="0"/>
              </a:rPr>
              <a:t> we </a:t>
            </a:r>
            <a:r>
              <a:rPr lang="en-US" sz="2400" dirty="0" err="1">
                <a:latin typeface="Calibri" panose="020F0502020204030204" pitchFamily="34" charset="0"/>
              </a:rPr>
              <a:t>een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transgeen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4" name="AutoShape 2" descr="data:image/jpeg;base64,/9j/4AAQSkZJRgABAQAAAQABAAD/2wCEAAkGBxISEhUSEhIVFRUVFRUVEhUVFRYVEBUVFxYXFxUVFRUYHSggGRslGxUVITEhJSkrLi4uFx8zODMsNygtLisBCgoKDg0OGhAQGy0lHiUtLS0vLS0tLS0vLS0tLS0tLS0tLS8tLS0tLS0tLS0tLS0rLS0tLS0tLS0tKy0tLS0tLf/AABEIAL4BCQMBEQACEQEDEQH/xAAcAAEAAQUBAQAAAAAAAAAAAAAAAwIEBQYHAQj/xAA8EAACAQIEAwUFBgUDBQAAAAABAgADEQQFEiEGMUETUWGBkQciMnGhFCNCUrHBcoKS0fBTYuEVQ3Oisv/EABsBAQACAwEBAAAAAAAAAAAAAAABAgMEBQYH/8QAMxEBAAICAQMCAwcEAQUBAAAAAAECAxEEEiExBUETImEUMlFxgZGhBrHR8OEVI0LB8ZL/2gAMAwEAAhEDEQA/AO4wEBAQEBAQEBAQEBAQPCIFjiKVwR37effEpYpDY29ZVK6Vhy/zflLIX+Aqbae79IQu4CAgICAgICAgICAgICAgICAgICAgICAgICAgICAgWmJR7+7bcHnyB6Gw5jv3ga1nFCqPeZ2N9tGHQIxPizsbDxuvzlZWW2V4wI/ZkIhO/Zrqq17/AOpXqdNgRv8A1HlJhDI43MjSQ1FtdbGx5WuL/S8lDYsJiVqItRDdWAKnwMCaAgICAgICAgICAgICAgICAgICAgICAgICAgICAgUVU1Ag9QRtz3gc/wA5xYFQpWY+6QH+9qInhZQwG433vKzCWvYvMLHs6T+7uezwo0L/AD1v7aT85NSWA4r4nARkD6qpBBVWLJTJG+ptrkdBb0l4Vbn7CM7NTCNhXJLUGLITfelUZiBfvDB9u4rIlLqEgICAgICAgICAgICAgICAgICAgICAgICAgICAgICBzf2rUKtILiaKE/hqkIHA/KSDe3Mi9pCXGM0zzE1fjd7ciB7gt42Al9IYtBq6WA6D4fWDTdPZdmS4bGpWdilEqyNv7pLCwYj8o3N5gvyKVt0TPd08HpHJzYJz1r29vxn6x9P9h9GowIuDcHcEcrTK5iqAgICAgICAgICAgICAgICAgICAgICAgICAgICAgY7iHBtWw1WkttTowW+4vbb6wmut93zLjsuq6irFQQSDcG9weo75q35ladtTt6TD/TOfJWLfErqfznt/v1RJgrfGdQH5vdp/MKNz5zBfl2v2r2/Lz+/+HT43oGDB82T5te9u1f8A8+Z/KZhkAdtv7fSc+2993qsepr28fs7f7MM7+0YQU2P3lC1Nu8r/ANtvTb+UzscTJ149e8PnX9QcL7PyptEfLfvH5+/+f1bjNlwiAgICAgICAgICAgICAgICAgICAgICAgICAgICAgcW9quRdjie2UWSvubbWqD4h58/Oc/l49fND3H9OcuuTFOG896/zHt+3j9mhnTfYi/fuzD5TTjeu/8AiHet8PfyTG/x+9P6KqZ6b+Fzdj5dJW8e8M2GentP8z3n9Pb9P2bX7O86+y4xNRtTq/d1O4XPut5Nb1My8XJ0ZPpLm+vcL7TxJ196veP/AHH7O8TsvmpAQEBAQEBAQEBAQEBAQEBAQEBAQEBAQEBAQEBAQMDxrkwxeFena7ga6ffqXe3mLjzlMlOqum96by54vIrk9vf8nz7VBBK2N+R3tv8ArONavTPeX02LzkpHTE9/w7fzvaJee3ou5/mYxPfz/P8A6hhidTqv7V7/AL2n/wCpgZh7w39xMPoHgjOBisJTqE3cDRU/jXY+ux853cN+ukS+Weq8X7Nyr448b3H5Sz0yucQEBAQEBAQEBAQEBAQEBAQEBAQEBAQEBAQEBAQEDh/tNyM0MUXQWSt767bBvxD138xOdyscRO3vv6e5ls2D4e+9e3f8Pb+P7NKq7czf5kKvnbeale/j/l2Msaj5p3+c6j+O8/zAj3GxsO+1h8lEmaxHf/f1RjyTNdROo/HWv0h0z2KvVD10seyKq1z/AKl7X8x+gnQ4ttvKf1LSkdE61P8AM/V1mbbypAiGIUuaYYa1VWZeoViwU+ZRvSBLAQEBAQEBAQEBAQEBAQEBAQEBAQEBAQEBAQEDXOOsg+2YYoovUU6qfS56i/iP0ExZadVe3l0fTOXHH5EWt92fLidXhrEq+n7NU1f+Mn/25fWcu/XvXd7v7VwIjqpasT+OtsvgOAcVbta1MovcSO1ba+kAbLyl4wZLV8dnMz+u8XFeOmdz46p76/btH+9nS+B0WipoaQjEarDc7WBF/kV9TOhgp0U17vJc/k25HJtfczXtqWzY6v2dN329xWY3vpsoub2+Uyy01eHqalDWtcA26i4vaSNL4/zf7DisvxRa1M1KmHr786VUI1yP9pp6vLxlL26dSiZ03dTLpewLV8YO2FEC7adbbgaUJIB8SSLWHcfC8b76F1JCAgICAgICAgICAgICAgICAgICAgICAgIHloEGOw3aIy8iRse49D6wravVGnNsvSvSzGn2ptoLXXkhXSbkHqbG8rjwZN9cz2Y8/qvHrMcatZ6o13nt9Z+s9m98VUGqYLEonxNh6yr/ABGm1otHZlnwq4ZzdMXhqWIp8nUXHVWGzIfkbiK2iY2mHP8A26Y+pTGEWm7Lqasx0m19Ipgf/RmDkTGo2dUx4bX7Nc3+04CmSbvSvRfv9z4Sfmmgy+C26fkiJbSZmS5/QzxTneILOFo4fCCk7MwCataOd++7lf5TMHX/ANyfpCu+7Lrx3hWYrSXEVrc2o4eo6etpb41fZO2Sy/iKjVOm1WmxIAFehVoXJ5KpqKAx8ATLxaJTDLywQEBAQEBAQEBAQEBAQEBAQEBA8BgewEBAQEDXOIsreo4qoo+6UMDe9R2BJ0BbW2F+Z3122tL1yTWJhocrgVz5K5InUx/b/f7rnC5nV0KzYfUjKCr0aiuhQi4Nn0NytsAecw9U/g34rrs5zkmdDLMbWpKWbCu+rQRpelqF1sjWII+HuIAt0mrGT4d5/Ams1nut/bTmlLEU8I9JtQDVbN0KsqcrfIScmWt41DJlwzSsWmfKy9lnERwtRka3Z1kU2JsBUXYG/iAfpMVc3w+/sjBSt7atOm9Z77RKdBGsA1TSdC7kX6EnlbrbnLzzO3aGXNjxU8W3P0aT7PsnGJqtiMVqNNmLHc/fPq31d6gkk95NuV5iw66t3RTi3tXqdpwfZhQtMKFGwVQAoHcAOU6NZifDFalqz3hLUpKwswBFwbEXFwQQfIgHyllVcBAQEBAQEBAQEBAQEBAQEBAjrV1QMzEAKCzE9FF7k+Gx9IGBzLi7DLhRiabrVWoSlEC/3lQXGgC1+Yty5kd8pN41tHVC64XwdalQpisRr0A1ADca2JZtrWFtVrDbaTWJiO6WYlggICBBisUlMamNh9T8pFrRHlfHjtknVWCq8RajZBbxmvOfc6h0q+n9MbsxGW4zQ1Wg77Ie0o7+72NUkgfyuKi2HIBO+VmU1x6nUQ07jLLjjKqNQIFSnsKvJNN76SeZ9Nrmalsvza1uGfLwpyU34liMy4cxWkdotKqVBK9k5XfxDJb6ylrxWdd/2af/AE3JMbjTGtmePrLh6QDnsiVNMW94EkqS19wB7vPawtzMyTmxzXyrHDzd46WVxPCeNrOKmIqUwFtpp3L2A5KeQ/WY75OnxG5Z+P6fud2n9G6ZGKyLZ3vYWAsqqAOVgBYD5SmLLfzZ0L4qRGoZinmTpvebFc8wwzxq27MtlvEKsQr7dzdPMTcx54t2lo5/T7VjdGdBmw5r2AgICAgICAgICAgICAgIFhmGMdSEpJrc72uAqrexZiT9BzkbRM+zSuNseMFTqO5DYnFCpTAG6U6RCqSBtc2WmO65JtzvS89MKWnUNCyzLnTCLjyT2VKutEJzC06oNOrUS9/fU1FI/wBwMxUjfzMcRMRuXccgzD7Rh6dW4OpfeK/CWUlWK+GpTbwmes7hsMhLBAQIMZiRTUsen1MiZ1G18eOb2isOdZ3m7VGJJ2+lpz8l5tL0vG49cddQwlXNQvL9Zi6tNro2xGOzNncOTuAVH8JIJHyJA9Jivk3Ca44hVSzVh1mta0+zJ0Jznb6SL9LR8SU9EPMmzJaS/CNR5nrJx26VbY+pcVc+N5M3leuKHicQuOsj4swmcFZKmeM0x2yyRirHhGmZuDcGXx55hFscS6NwRxAK69kx95eXyna42brjTznqXE+HPXXw22bTkkBAQEBAsM3xxoikdgrVqdNyb7CodK+rlB/NKzOgoYkNUYoxKrcO1709YI91elxZr25HY78mxPUxtNaZrF17MLrL3BTRa+oEcxbuk7gTgyR7AQEBAsMwzalRHvsL9w5zHfLWnlsYeLkzfdhpWY8S0ftK4lGdXVDTIVx2brfUA6kHkeotNS3J77iHTx+izPe0sFxHjsLjXD16bMwXSLVHUAC5Gym3U+sx2z2s2Y9Fxe/dHSxtD7J9hAZaOrVsQXB1avia/XfyErGe0Rov6LimOzeeDs0w1LD0sMjG1NQoLEamPMs1gNyST5zbxcikxrw5nI9My4u8d4bUlQHkbzZ258xMeVUlBA07jfMtI0X5c/3mtntqNOv6bh/8nKcfmxvtOda70FasW+MZusxzMyvqEfaE9ZXRpIlSUmEpe0iKgK0npTpSa0aWh6KkppZNTqSk1VTrUlNEshkeZnD10qA7Ai/y6ze4uSa2iWpycUZKTWXdsPVDKrDkQCPOd1461emZiUkKkBAQPCYGB40qIcJUVmshNMVWFtVOkaiCpVHdoW7X6Wv0mO87jRNZ057mvHJ/6ZVwuyYlG+ynQLUzTF1Z0tsLqrC3iCNph+L8uvdjtbUa91vwtnFWumX4FaK06HbAe7UJq1Th9T1KlQabKpqgOBv8DA3ltx8tYIt4dcyrE61YFtTU3am7bbsvM7bXsRe3W/KZ4ZF7JCAga5xRxAKCHSdzff5c5r5svTHZ0uDwvi23bw5Bm2dvUYkk7zmzbcvV4sNaxqGO7YyYZZjT0Yg98nSBqxlZWiE9DHMvIzHJNIlu3DPFj7I7b/hb9j4TYw8ia9pcrmenUt80Q6NlOYrWW/4hsw7j3/KdLHki8PM8njzht9J8L+ZGu5L7QcWQ1TxNhOdyZ8vT+n1+SHNHaaTpvA0JVqZCFaGRMJhd06JIv0mStewtn5yLdllSgGUmOyYAZSUpFaVlCdTMcwhU95kw+WOzuvB9Yvg6LH8tvTaeixzusPIc2vTntDNS7VICBHXrBFLMbAC5kTOo3K1KzaemPLm3E/G5LFKZsB3fvOfm5EzOoel4fplaxu0blrg4hqPsxBHiL9PGaszM+XR+zU9oWVPI8GzFi7rfmoto9LbeUvGS0RqZczP6RiyTuI1+q9yfAdjXNWliSPiUWRQ4Vj72k8lJ/NbqYrmmJa//AEaI/wDKXUuGsZhlpilSsm5YqWLFmY3Zix3ZiSSSdzedHFmraNe7m5+Fkxd9bj8WemdqECzzXFdnTJvboPOVtbUM2DH1304rxrmxqVSoOw29JyM+TdnsOFhilIaqxmKst9e4SlqHOZqRtjvOla4QlrDeWmFOr3UVltsRa0w27M1UQMxrpqNaxEaVt3b3wXnxWsgY7NZG8+X+eE3ONk1aHG9R40XxTrzHd1edR5NxPjclqzg95/WcnPO7TD1fD7Y4aRVokGa/hvbUERsIRsVoWXlPFEC0RaYWWztc3hOxWkSjatTKysnWY0bTUxKSja+wlDUwmTBHfbDkl2vg+jowlJfA/qZ38P3IeT5s7z2lmplapAQNF9p2emjSFNTu3P5TU5WTUadr0jjxa03n2caOIJa56zmy9VWNRpOavdFU9K4SqQJaVelUmKN+cxypaq9wuYspBDEEco3MeGO1ImO7sHBme/aqNz8aWDePcZ1+Nl669/MPJeo8X4GTt4lsM2Gg0/j/ABhUIg7ix8uU1eVaYiIdf0rHEzNpcWxdUliT1JP1nJt5eqxx2WxMQyrvA1QCLnbrMtLxDHau2Yo5glNiw3JFhfpMlssVYvhTPlisZiNZvNa1+ptVrqEIlNpFMvEqyyGXYgqykcwwP1mbG1s0RqYfRFM3APgJ2ng5jUuT+0LBFMQx6N7w8/8Am85nJrq8vR+n5OrFH7NGxKbzUtHZ0YlaOgmNfaIrLRKHmmTtaAiFlJEkeqsiZE9NZSZSmSUlC5pCY9ImWeyTDlnA8RNvBTu1c19Rt2vBUdFNU/KoH03ndrGoiHksluq0ymkqEBA4j7VMWXxRUcluPQzl8q27aet9Kx9OCJ/Fou95rezrRKek0rvS7I4nEKUVQOXM+Mta0a7IrHdZB95jRbwmWpvJV03/ANkuIb7S6dDSJPzDLb9TN7hT80uH61WPhRP1/wAusTpPMue+0h9NVb8jTP6kf585o8u2pjbvekxvHP5uUYpLNObd6Ok9kYWU2yPVTeNpSBbSsyKTC23hkoV01kxKsyymU4XXUUd5H6zZx95ame3TEy+g1FgBO08K1P2g5X2lEVALlNm/hPXyP6zV5NN16nS9OzdN+ifdyPF0pzph36yx1RZisy7QmQPLwRKkmSvt5eSbVqZWYNpFMrKUqSsi+wyyaVY5lv8A7Pst11dZHupv59P88J0eJj3bbk+o5umnT7y6XOm8+QEBA4j7TcGUxjno1nX5MN/qG9JxeX8uWY/V670vJF+PX6dv2/4aYyzBEulAoheEpHjKr7BTkbVlWlLeRNkQ6T7JqH3tV+gQDzYiw+hnS4He0uB63f8A7dY+rqE6bzbUPaTlxqYcVVFzSPvfwNYH0IB9Zpc6kzTqj2/s6npWaKZZpPv/AHcbxSzlb3G3qaWWpMjTNEvFMaW2r1SNGyE7CIRtJTEROlZlu/s6y3tMQGI2SzN3bcvrabvDr1224/quaKYpj3ns7BOu8ooqoGBUi4III6EHnExtMTMTuHI+NOHmw7kgE02uUP7HxnNzYumfo9DxOVGWv192jV+c1LVdCLLVjKQnagmSRKnVJW2Xg2qBkSnaVGlJg2uKO8jp2TLM5XhmdlRQSSQAB3zPSm+0MF7xEbl2vh7Kxh6Kp+Lm58f+J18WPorp5jk55zZOr29mUmVrkBAQNS9ofDpxVDXTF6tK5A6uv4lHj1H/ADNPmcf4ld18w6XpvL+Bk6bfdn+JcPxC2M5NXqq3Ql5bTJ1KlqSJqnqSK8rMImy4w+5AH05yulbXiIdx4FyQ4XDjWLVKh1uPy7e6vkPqTO3xMM46fN5l5D1Hkxny/L4jtH+WyTaaCmqgYFSAQQQQdwQeYIiY2mJmJ3DjPG/Cj4VyyAtQb4G56CeSP3eB6/OcvLxuie3h6Thc+Msat97+/wBYaHWcqbGa049OvTJEwo7aR0MnUrStImp1JNcppPUrRxImCbL/AC3CvWdUpqWZjZVHMxGO1p1DBkzVpEzM6h3LhLIxhKIQ2LtZqhHf3DwH953OPh+FTXu8jzeVPIyb9o8M3eZ2m8vCVrmGGp1UNOoAynmP3HcZW0RaNSyY7WpPVXy5DxlwfUw96lO70+dxzUf7h+80cuCYdvj8yMnae0tDqmatqab8WRlpXS21OqNJ291Ro2qVpGjqSoZGlZvpkcsomowRFLMdgALkmXrRW2SIjcuzcGcMDDL2lSxqkfMIO6/fOlgw9HefLg8zlzl+Wv3f7trBmy0NPbwh7AQEBA5/x5wPhq2qutUYeqdybXpOe9kG4PiPQzWy8elp34l0+HzsuPVJjcfzDjGLwtWmxUqWsbalVip8Rtf1E1fs7t15dfdAHf8AI/8AQ39pH2eWT7VX8WUyXK62IcItkufiq6kQfS/0kRxpliyc2tY35do4O4FoYTTVZu2q9Gtamvii9/ifpNzFxqUnfmXD5fqGTNuviG4ibLnPYCBHWClSGAII3BsQR1uD0hMb9nJuPuHMvsWoa0q9EpANRJ8QxGn+U+U1r46OxxeTnj73ePr5cufBVl50nHkGH0Mwzhh1I5ke6jTUHNH/AKH/ALSk4GSOVVIGf8j/AND/ANpX7PJPKq2vgzhYYxvva4ogH4WVu1b5XAUep+UyU40b7y1ORz5pHy127XkPDuHwi2opvaxc71D8z+wm5TFWniHBz8nJmn55/T2ZYzI11DNCyJ2kJW9WpIWhrmd58KYIXc/SUtbTYx4t+XJOIaOty6oqkm5Ciy+nIeU15rEulTJNY012rqXmp9Lyk4WaM8ITXH+CV+DK3xoefaB3x8GT40JKdUnkCfIyfhInNDM5PlxqsBUYovgLt5SYxR7qWza8Ov8ACGX4Wgv3K+8R7zsdVQ+fQeAtNnHWtfDmcjJkv96ezbqVSZWonVpKqsGESqBkoe3hBeBHiaukX9JEymsblrOPpGoSW3mCZmW5SYr4Y18mQ/hHpK9LL8WVH/Q1/KPSOlPxpSpkwH4RI6UfFlm8rLU7Dp3TJWZhgyRFmfVri8ztR7ApdrC5gYLMsSX2GwmK1mzSsR3YOtgAeYmOYbEZNLV8oX8oldL/ABZRHJ0/KPSNLfFBk6/lHpGj4q4oZYFNwLREKzk22nKsYQArH5GZ62aeSkT3hlSZkYFDSEonhLDZpiNiBMdpZqValjqBaYZbdZ0w+Jy2/SVX6mOq5P4RtPUtmyTwk7NvBknhHUbXFPKPCRs2vcPl1ukg6mdywshFpas6Y7xEtzyzFahvzmxWdtO9dMqkuxJRIFQkoVQggWWOa5tKWZKLPRKaZNvdEaTt7ojQ9CRo2qCQja/wp2mWrDfynllFpjn6Stl6QxjU5jZ1HYyDZ2IjSdnYCNG3vYCNG3vYiNG1S04gZPDvcfKZay17R3SGSha4p7CRMrRDA4kXmGWeqxqUJVk2tnwsjSepA2EkaT1IzhPCRpPU8GFHdB1KhhfCDqVrh4R1LilQkm2UwPumZKyxX7tiw73EzQ15XAhVUJI9EIewLHEjeUlkr4Q2lVwQKoHogVAQLvDiZKsVk0sosMXzlLMlVraUZS0D20BaAAhL3TAWgXWFl6sN1wZZWGOxxlLL1YyosxssIWSQlG1OEo2pyEozTkG1Jpwl4KcG1a0o0jaanTki7pJJVllsC3SZasVl8JZjVSUPYCB//9k=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10244" name="Picture 4" descr="http://oud.natuurlijkgezondplein.nl/sites/default/files/styles/large/public/field/image/petitie_tegen_gmo.jpg?itok=87O5jfG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653136"/>
            <a:ext cx="3819985" cy="17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9329613" y="2486889"/>
            <a:ext cx="6878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0017457" y="2025224"/>
            <a:ext cx="875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Nieuw stukje DNA</a:t>
            </a:r>
          </a:p>
        </p:txBody>
      </p:sp>
      <p:pic>
        <p:nvPicPr>
          <p:cNvPr id="6" name="Afbeelding 5">
            <a:hlinkClick r:id="rId5"/>
            <a:extLst>
              <a:ext uri="{FF2B5EF4-FFF2-40B4-BE49-F238E27FC236}">
                <a16:creationId xmlns:a16="http://schemas.microsoft.com/office/drawing/2014/main" id="{EB5C0F44-16A2-48FD-84D3-D54BE9D95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234549"/>
            <a:ext cx="1593053" cy="14719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42F91A4-0226-47EB-8A5F-FB51F9339366}"/>
              </a:ext>
            </a:extLst>
          </p:cNvPr>
          <p:cNvSpPr txBox="1"/>
          <p:nvPr/>
        </p:nvSpPr>
        <p:spPr>
          <a:xfrm>
            <a:off x="931104" y="6183310"/>
            <a:ext cx="84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Dwdd</a:t>
            </a:r>
            <a:r>
              <a:rPr lang="en-US" sz="1400" dirty="0"/>
              <a:t> 15min</a:t>
            </a:r>
            <a:endParaRPr lang="nl-NL" sz="1400" dirty="0"/>
          </a:p>
        </p:txBody>
      </p:sp>
      <p:pic>
        <p:nvPicPr>
          <p:cNvPr id="11" name="Afbeelding 10">
            <a:hlinkClick r:id="rId7"/>
            <a:extLst>
              <a:ext uri="{FF2B5EF4-FFF2-40B4-BE49-F238E27FC236}">
                <a16:creationId xmlns:a16="http://schemas.microsoft.com/office/drawing/2014/main" id="{178EDE90-B96A-4C23-A2C3-3A8B4165D7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58" y="5234548"/>
            <a:ext cx="1593053" cy="147198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DE4D6D2-8A5E-4CF5-B0AF-25290AB187C4}"/>
              </a:ext>
            </a:extLst>
          </p:cNvPr>
          <p:cNvSpPr txBox="1"/>
          <p:nvPr/>
        </p:nvSpPr>
        <p:spPr>
          <a:xfrm>
            <a:off x="2549278" y="6275643"/>
            <a:ext cx="107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Nos 6min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867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-19397"/>
            <a:ext cx="9366325" cy="1143000"/>
          </a:xfrm>
        </p:spPr>
        <p:txBody>
          <a:bodyPr/>
          <a:lstStyle/>
          <a:p>
            <a:r>
              <a:rPr lang="nl-NL" dirty="0"/>
              <a:t>Klonen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402" y="724574"/>
            <a:ext cx="6240693" cy="322828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403" y="1187624"/>
            <a:ext cx="9036423" cy="4320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/>
              <a:t>Ongeslachtelijke voortplanting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391477" y="2122587"/>
            <a:ext cx="55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embryosplitsing</a:t>
            </a:r>
          </a:p>
        </p:txBody>
      </p:sp>
      <p:pic>
        <p:nvPicPr>
          <p:cNvPr id="1026" name="Picture 2" descr="http://s3-eu-west-1.amazonaws.com/natuurkunde-assets/content_files/files/111/resized/supportBinaryFiles_referenceId_3_supportId_2470?1425312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8" y="3377379"/>
            <a:ext cx="6201039" cy="30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152117" y="469682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kerntranplantatie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83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ifelength.com/img/ilus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1" y="974619"/>
            <a:ext cx="6551329" cy="46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rfelijkeziekten.be/Images/Images/JPG/genetica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55" y="2534666"/>
            <a:ext cx="3206257" cy="30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63" y="0"/>
            <a:ext cx="7024744" cy="1143000"/>
          </a:xfrm>
        </p:spPr>
        <p:txBody>
          <a:bodyPr/>
          <a:lstStyle/>
          <a:p>
            <a:r>
              <a:rPr lang="nl-NL" dirty="0"/>
              <a:t>Genotype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027548" y="5746186"/>
            <a:ext cx="695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Genotype = de informatie voor de erfelijke eigenschappen van een organisme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196096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612478" y="1414857"/>
            <a:ext cx="8088313" cy="3607519"/>
            <a:chOff x="1977254" y="1857032"/>
            <a:chExt cx="8088313" cy="3607519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23042" t="25204" r="29723" b="37330"/>
            <a:stretch/>
          </p:blipFill>
          <p:spPr bwMode="auto">
            <a:xfrm>
              <a:off x="1977254" y="1857032"/>
              <a:ext cx="8088313" cy="3607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kstvak 6"/>
            <p:cNvSpPr txBox="1"/>
            <p:nvPr/>
          </p:nvSpPr>
          <p:spPr>
            <a:xfrm>
              <a:off x="3189616" y="3298446"/>
              <a:ext cx="52059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2891429" y="4440880"/>
              <a:ext cx="49321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dirty="0"/>
                <a:t>23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5023945" y="3832953"/>
              <a:ext cx="59736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dirty="0"/>
                <a:t>46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866" y="242982"/>
            <a:ext cx="7024744" cy="1143000"/>
          </a:xfrm>
        </p:spPr>
        <p:txBody>
          <a:bodyPr/>
          <a:lstStyle/>
          <a:p>
            <a:r>
              <a:rPr lang="nl-NL" dirty="0"/>
              <a:t>Ontstaan genotype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sp>
        <p:nvSpPr>
          <p:cNvPr id="12" name="PIJL-OMLAAG 11"/>
          <p:cNvSpPr/>
          <p:nvPr/>
        </p:nvSpPr>
        <p:spPr>
          <a:xfrm rot="10800000">
            <a:off x="3518492" y="4462818"/>
            <a:ext cx="597361" cy="1119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307480" y="5703921"/>
            <a:ext cx="400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is het genotype ontstaan</a:t>
            </a:r>
          </a:p>
        </p:txBody>
      </p:sp>
      <p:sp>
        <p:nvSpPr>
          <p:cNvPr id="14" name="PIJL-OMLAAG 13"/>
          <p:cNvSpPr/>
          <p:nvPr/>
        </p:nvSpPr>
        <p:spPr>
          <a:xfrm rot="10800000">
            <a:off x="7392372" y="4368037"/>
            <a:ext cx="597361" cy="1119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5989346" y="5703921"/>
            <a:ext cx="400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is het fenotype zichtbaar</a:t>
            </a:r>
          </a:p>
        </p:txBody>
      </p:sp>
    </p:spTree>
    <p:extLst>
      <p:ext uri="{BB962C8B-B14F-4D97-AF65-F5344CB8AC3E}">
        <p14:creationId xmlns:p14="http://schemas.microsoft.com/office/powerpoint/2010/main" val="14392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82" y="1269032"/>
            <a:ext cx="2983102" cy="374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ivillage.ca/sites/default/files/redhead-amy-adm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1991" y="1269032"/>
            <a:ext cx="2808433" cy="374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6572" y="27524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Genotype / invloeden uit het milieu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70571" y="5212348"/>
            <a:ext cx="717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fenotype wordt deels bepaald door je genotype en deels door invloeden uit de omgeving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328848" y="1555845"/>
            <a:ext cx="3398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Huidskleur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Gezichtsvorm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Kleur 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Kleur haar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Tatoeage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Piercings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Lengte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Gewicht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72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s.ngm.com/2012/01/twins/img/twins-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07" y="1475624"/>
            <a:ext cx="4102720" cy="322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thesameffect.com/wp-content/uploads/ottoewald.jpg"/>
          <p:cNvPicPr>
            <a:picLocks noChangeAspect="1" noChangeArrowheads="1"/>
          </p:cNvPicPr>
          <p:nvPr/>
        </p:nvPicPr>
        <p:blipFill rotWithShape="1">
          <a:blip r:embed="rId3"/>
          <a:srcRect l="10939" r="14921"/>
          <a:stretch/>
        </p:blipFill>
        <p:spPr bwMode="auto">
          <a:xfrm>
            <a:off x="5339916" y="1475624"/>
            <a:ext cx="4392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estreepte PIJL-RECHTS 1"/>
          <p:cNvSpPr/>
          <p:nvPr/>
        </p:nvSpPr>
        <p:spPr>
          <a:xfrm rot="16200000">
            <a:off x="7893981" y="5255325"/>
            <a:ext cx="2160240" cy="7920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140116" y="545471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>
                <a:solidFill>
                  <a:srgbClr val="00B0F0"/>
                </a:solidFill>
              </a:rPr>
              <a:t>Invloeden uit het milieu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27544" y="183604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 err="1"/>
              <a:t>Een-eiige</a:t>
            </a:r>
            <a:r>
              <a:rPr lang="nl-NL" dirty="0"/>
              <a:t> tweelingen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4139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4554</TotalTime>
  <Words>1336</Words>
  <Application>Microsoft Office PowerPoint</Application>
  <PresentationFormat>Breedbeeld</PresentationFormat>
  <Paragraphs>435</Paragraphs>
  <Slides>57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4" baseType="lpstr">
      <vt:lpstr>Arial</vt:lpstr>
      <vt:lpstr>Calibri</vt:lpstr>
      <vt:lpstr>Trebuchet MS</vt:lpstr>
      <vt:lpstr>Wingdings</vt:lpstr>
      <vt:lpstr>Wingdings 2</vt:lpstr>
      <vt:lpstr>Wingdings 3</vt:lpstr>
      <vt:lpstr>Facet</vt:lpstr>
      <vt:lpstr>Thema 3</vt:lpstr>
      <vt:lpstr>Inhoud</vt:lpstr>
      <vt:lpstr>Basisstof 1</vt:lpstr>
      <vt:lpstr>DOELSTELLINGEN</vt:lpstr>
      <vt:lpstr>Fenotype</vt:lpstr>
      <vt:lpstr>Genotype</vt:lpstr>
      <vt:lpstr>Ontstaan genotype</vt:lpstr>
      <vt:lpstr>Genotype / invloeden uit het milieu</vt:lpstr>
      <vt:lpstr>Een-eiige tweelingen</vt:lpstr>
      <vt:lpstr>Samenvattend</vt:lpstr>
      <vt:lpstr>Basisstof 2</vt:lpstr>
      <vt:lpstr>DOELSTELLINGEN</vt:lpstr>
      <vt:lpstr>Geslachtschromosomen</vt:lpstr>
      <vt:lpstr>Geslachtcellen man en vrouw</vt:lpstr>
      <vt:lpstr>Basisstof 3</vt:lpstr>
      <vt:lpstr>DOELSTELLINGEN</vt:lpstr>
      <vt:lpstr>Genenparen </vt:lpstr>
      <vt:lpstr>Homozygoot / heterozygoot</vt:lpstr>
      <vt:lpstr>Dominant / recessief</vt:lpstr>
      <vt:lpstr>Intermediair fenotype</vt:lpstr>
      <vt:lpstr>Basisstof 4</vt:lpstr>
      <vt:lpstr>DOELSTELLINGEN</vt:lpstr>
      <vt:lpstr>Dit moet je vooraf weten</vt:lpstr>
      <vt:lpstr>De eerste stappen</vt:lpstr>
      <vt:lpstr>Voorbeelden</vt:lpstr>
      <vt:lpstr>Voorbeelden</vt:lpstr>
      <vt:lpstr>Voorbeelden</vt:lpstr>
      <vt:lpstr>Kruisingsschema’s</vt:lpstr>
      <vt:lpstr>Basisstof 5</vt:lpstr>
      <vt:lpstr>DOELSTELLINGEN</vt:lpstr>
      <vt:lpstr>Stamboom lezen</vt:lpstr>
      <vt:lpstr>Basisstof 6</vt:lpstr>
      <vt:lpstr>DOELSTELLINGEN</vt:lpstr>
      <vt:lpstr>Geslachtelijke voortplanting</vt:lpstr>
      <vt:lpstr>Genen/ allelen </vt:lpstr>
      <vt:lpstr>Verschillende geslachtscellen</vt:lpstr>
      <vt:lpstr>Ongeslachtelijke Voortplanting</vt:lpstr>
      <vt:lpstr>Nieuwe Planten kweken.</vt:lpstr>
      <vt:lpstr>Basisstof 7</vt:lpstr>
      <vt:lpstr>DOELSTELLINGEN</vt:lpstr>
      <vt:lpstr>Natuurlijke mutatie</vt:lpstr>
      <vt:lpstr>Mutant</vt:lpstr>
      <vt:lpstr>Mutaties door invloeden</vt:lpstr>
      <vt:lpstr>Kanker door mutaties</vt:lpstr>
      <vt:lpstr>Basisstof 8</vt:lpstr>
      <vt:lpstr>DOELSTELLINGEN</vt:lpstr>
      <vt:lpstr>Erfelijkheids onderzoek</vt:lpstr>
      <vt:lpstr>Echoscopie</vt:lpstr>
      <vt:lpstr>Vlokkentest </vt:lpstr>
      <vt:lpstr>Vruchtwaterpunctie </vt:lpstr>
      <vt:lpstr>Nieuw: NIPT-test </vt:lpstr>
      <vt:lpstr>Basisstof 9</vt:lpstr>
      <vt:lpstr>DOELSTELLINGEN</vt:lpstr>
      <vt:lpstr>Biotechnologie </vt:lpstr>
      <vt:lpstr>Verschillen</vt:lpstr>
      <vt:lpstr>Genetische Modificatie </vt:lpstr>
      <vt:lpstr>Klonen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Linden, S (Sanne) van der</dc:creator>
  <cp:lastModifiedBy>Sanne van der Linden</cp:lastModifiedBy>
  <cp:revision>24</cp:revision>
  <dcterms:created xsi:type="dcterms:W3CDTF">2017-08-29T20:39:26Z</dcterms:created>
  <dcterms:modified xsi:type="dcterms:W3CDTF">2018-12-07T07:42:00Z</dcterms:modified>
</cp:coreProperties>
</file>